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439" r:id="rId3"/>
    <p:sldId id="398" r:id="rId4"/>
    <p:sldId id="437" r:id="rId5"/>
    <p:sldId id="440" r:id="rId6"/>
    <p:sldId id="436" r:id="rId7"/>
    <p:sldId id="438" r:id="rId8"/>
    <p:sldId id="277" r:id="rId9"/>
    <p:sldId id="430" r:id="rId10"/>
    <p:sldId id="441" r:id="rId11"/>
    <p:sldId id="442" r:id="rId12"/>
    <p:sldId id="448" r:id="rId13"/>
    <p:sldId id="443" r:id="rId14"/>
    <p:sldId id="455" r:id="rId15"/>
    <p:sldId id="457" r:id="rId16"/>
    <p:sldId id="480" r:id="rId17"/>
    <p:sldId id="482" r:id="rId18"/>
    <p:sldId id="464" r:id="rId19"/>
    <p:sldId id="446" r:id="rId20"/>
    <p:sldId id="450" r:id="rId21"/>
    <p:sldId id="449" r:id="rId22"/>
    <p:sldId id="451" r:id="rId23"/>
    <p:sldId id="444" r:id="rId24"/>
    <p:sldId id="445" r:id="rId25"/>
    <p:sldId id="447" r:id="rId26"/>
    <p:sldId id="452" r:id="rId27"/>
    <p:sldId id="453" r:id="rId28"/>
    <p:sldId id="454" r:id="rId29"/>
    <p:sldId id="460" r:id="rId30"/>
    <p:sldId id="461" r:id="rId31"/>
    <p:sldId id="465" r:id="rId32"/>
    <p:sldId id="458" r:id="rId33"/>
    <p:sldId id="462" r:id="rId34"/>
    <p:sldId id="463" r:id="rId35"/>
    <p:sldId id="481" r:id="rId36"/>
    <p:sldId id="467" r:id="rId37"/>
    <p:sldId id="471" r:id="rId38"/>
    <p:sldId id="472" r:id="rId39"/>
    <p:sldId id="473" r:id="rId40"/>
    <p:sldId id="474" r:id="rId41"/>
    <p:sldId id="475" r:id="rId42"/>
    <p:sldId id="476" r:id="rId43"/>
    <p:sldId id="477" r:id="rId44"/>
    <p:sldId id="479" r:id="rId45"/>
    <p:sldId id="469" r:id="rId46"/>
    <p:sldId id="478" r:id="rId47"/>
    <p:sldId id="468" r:id="rId48"/>
    <p:sldId id="470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3BCC392-C028-7846-9394-326088594AAE}">
          <p14:sldIdLst>
            <p14:sldId id="256"/>
            <p14:sldId id="439"/>
            <p14:sldId id="398"/>
            <p14:sldId id="437"/>
            <p14:sldId id="440"/>
            <p14:sldId id="436"/>
            <p14:sldId id="438"/>
            <p14:sldId id="277"/>
          </p14:sldIdLst>
        </p14:section>
        <p14:section name="Decision rules and p values" id="{899C9A54-DA0D-6145-B938-CD384ACC76B4}">
          <p14:sldIdLst>
            <p14:sldId id="430"/>
            <p14:sldId id="441"/>
            <p14:sldId id="442"/>
            <p14:sldId id="448"/>
            <p14:sldId id="443"/>
            <p14:sldId id="455"/>
            <p14:sldId id="457"/>
            <p14:sldId id="480"/>
            <p14:sldId id="482"/>
            <p14:sldId id="464"/>
            <p14:sldId id="446"/>
            <p14:sldId id="450"/>
            <p14:sldId id="449"/>
            <p14:sldId id="451"/>
            <p14:sldId id="444"/>
            <p14:sldId id="445"/>
            <p14:sldId id="447"/>
            <p14:sldId id="452"/>
            <p14:sldId id="453"/>
            <p14:sldId id="454"/>
            <p14:sldId id="460"/>
            <p14:sldId id="461"/>
            <p14:sldId id="465"/>
            <p14:sldId id="458"/>
            <p14:sldId id="462"/>
            <p14:sldId id="463"/>
            <p14:sldId id="481"/>
            <p14:sldId id="467"/>
            <p14:sldId id="471"/>
            <p14:sldId id="472"/>
            <p14:sldId id="473"/>
            <p14:sldId id="474"/>
            <p14:sldId id="475"/>
            <p14:sldId id="476"/>
            <p14:sldId id="477"/>
            <p14:sldId id="479"/>
            <p14:sldId id="469"/>
            <p14:sldId id="478"/>
            <p14:sldId id="468"/>
            <p14:sldId id="47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507"/>
  </p:normalViewPr>
  <p:slideViewPr>
    <p:cSldViewPr snapToGrid="0">
      <p:cViewPr varScale="1">
        <p:scale>
          <a:sx n="90" d="100"/>
          <a:sy n="90" d="100"/>
        </p:scale>
        <p:origin x="232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80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21FD-58CC-2F4C-B253-ECFF5457A26A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457FC-CCC6-2445-89CB-675E32C0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52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35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49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28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06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75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80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27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55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31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48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96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630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60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1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03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14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981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865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45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42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73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574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209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08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798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5758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613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577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699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21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356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083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832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919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7395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51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6899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6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C98-BCC8-8287-D00A-EFFD9D6C3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4B349-32C0-3BCF-09F2-6A84BDD6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B286-DDFE-ADA3-B3E5-BFF4D45E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C10C-76F1-EB10-89D0-69ADEB69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FAE7-FEBA-589B-EF33-44FE79C7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20FD-BD32-2C50-4D21-E0095B8B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3E87-EF6F-C0CD-E894-2B62844F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E0573-EA2A-34B9-C57F-60D49BC7D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97ED-5D7E-2EC3-44CD-4E387C4D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499F-0BBA-3E33-CE1D-3FEA55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9C92-7B2F-1A42-36D7-B231AA9C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2A126-3275-3C8E-6A96-2D1D463B6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73C5-835E-F2AC-27CE-5C8ACBB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D3116-F4EB-7341-2DCF-DC275E8F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250D-A20A-A6C1-7AF4-0053436F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7D40-8BDA-7B43-D518-1FE0A1D5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5099C-2CA4-7353-B6CA-13B99D681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BC383-A1B3-C8CA-7473-E34E5892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97A1-2DFF-9CAD-C441-28156141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AB76D-0433-EA66-D24A-A6494969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E3621-C422-652B-17E1-B171C74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A691-1596-651D-1DAE-B3174B10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AB1A6-64E4-880E-B2AE-233F4141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87BA-9CAF-3D0C-81D9-3DB19AAE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7254-B135-93F7-872D-1D07E46E2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59198-49B7-DCEE-5D25-EB619FBC9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E5405-DBAD-CB05-BE54-FAA1B427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0819D-07C6-20F0-E3D4-BF736B7A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63A17-AFAB-9122-6FA1-98444AC6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4F0-A099-B544-FB17-2DE28B8C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3A7B-3FB5-F01D-2B08-0E90027D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E4C1-5109-5D9E-662B-3B05CC0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3CECF-6C26-7811-5430-FB801E84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38C-D1B5-6244-D7E0-1C0B7F11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5AA9-80B4-95E6-DA7C-879922CA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77BFF-1F2A-665F-B8A8-0F8EAA4C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2064-F3F7-E22C-D021-4A1A35B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279A-251E-6492-3919-90FF249B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470-D5F4-4A5F-8F66-8DB91BBA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3EF56-52E5-1A53-B9BC-27F09507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05809-F775-522F-86F5-0CC55063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0FF91-3476-5FFB-E05A-0779F95E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94-1AF2-2A1C-7FD6-EAAA8418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4657D-040D-3191-4B97-8AA81AA81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7D77-264C-8897-1742-4CFB2ACC1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865E-3AC6-C8BA-7F36-7253B79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ACEE-E2C2-628D-5CD8-9B592C81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D989B-F258-3D63-A518-1AD9572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6C-AE68-739F-791B-DEE4A2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4DB6F-59C5-ED84-6D36-B5630B8B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54D2-74A9-73BB-0FDD-A4EB72263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DDF5-3467-1E66-EA4A-6F0C803A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D16F-B9D7-36EF-D074-29A011B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C8CBF-12BC-16D3-3905-0AC9C9223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D947-06E0-9D11-7608-252BA3FC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B25A-3807-703B-124E-3041B45E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B5A98-AF17-C7E4-1C9E-345FF9B7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DF90-F4FF-C097-98BC-1F31E8C3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06845-AE49-EC1D-6051-58A6BB01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10515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CCF3-DBDA-1286-8A6E-928F8EB7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743200"/>
            <a:ext cx="10515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872C5-F1D7-2993-B1F6-EC0C4D134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49E4-EF0F-DD4F-9523-E1E9E1AA5371}" type="datetimeFigureOut">
              <a:rPr lang="en-US" smtClean="0"/>
              <a:t>11/20/25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45E7-D9A3-4E75-7003-2DB35744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5CB96-A590-0633-E10C-45D61212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scipy.org/doc/scipy/reference/generated/scipy.stats.ttest_ind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40F3-0DC9-900C-50AA-FA4445BD2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1" y="1122363"/>
            <a:ext cx="10093569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Hypothesis tests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58D28-989B-EC1A-CF4A-6C1027E3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431" y="4079875"/>
            <a:ext cx="10515600" cy="165576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Lecture 06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November 3, 2025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EAS 42000 / A4200, Fall 2025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Prof. Spencer Hill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8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want to know: did the amount of snow falling each year change in a meaningful way from the first period to the second?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After all, a lot of factors changed between those two periods: global warming, buildup and expansion of New York City,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perhaps those changed factors result in there being more snow lately than before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(or less!)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Central Park annual snow fall during </a:t>
            </a:r>
            <a:r>
              <a:rPr lang="en-US" dirty="0">
                <a:solidFill>
                  <a:srgbClr val="0070C0"/>
                </a:solidFill>
              </a:rPr>
              <a:t>1900-1919</a:t>
            </a:r>
            <a:r>
              <a:rPr lang="en-US" dirty="0"/>
              <a:t> vs. </a:t>
            </a:r>
            <a:r>
              <a:rPr lang="en-US" dirty="0">
                <a:solidFill>
                  <a:srgbClr val="FF0000"/>
                </a:solidFill>
              </a:rPr>
              <a:t>2000-2019</a:t>
            </a:r>
          </a:p>
        </p:txBody>
      </p:sp>
    </p:spTree>
    <p:extLst>
      <p:ext uri="{BB962C8B-B14F-4D97-AF65-F5344CB8AC3E}">
        <p14:creationId xmlns:p14="http://schemas.microsoft.com/office/powerpoint/2010/main" val="192414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want to know: did the amount of snow falling each year change in a meaningful way from the first period to the second?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Central Park annual snow fall during </a:t>
            </a:r>
            <a:r>
              <a:rPr lang="en-US" dirty="0">
                <a:solidFill>
                  <a:srgbClr val="0070C0"/>
                </a:solidFill>
              </a:rPr>
              <a:t>1900-1919</a:t>
            </a:r>
            <a:r>
              <a:rPr lang="en-US" dirty="0"/>
              <a:t> vs. </a:t>
            </a:r>
            <a:r>
              <a:rPr lang="en-US" dirty="0">
                <a:solidFill>
                  <a:srgbClr val="FF0000"/>
                </a:solidFill>
              </a:rPr>
              <a:t>2000-2019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DA2FB6-1985-DDD6-3EBD-9B6261F14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596" y="3823115"/>
            <a:ext cx="10647204" cy="284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71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means over these two periods </a:t>
            </a:r>
            <a:r>
              <a:rPr lang="en-US" i="1" dirty="0"/>
              <a:t>are </a:t>
            </a:r>
            <a:r>
              <a:rPr lang="en-US" dirty="0"/>
              <a:t>different: </a:t>
            </a:r>
            <a:r>
              <a:rPr lang="en-US" dirty="0">
                <a:solidFill>
                  <a:schemeClr val="accent1"/>
                </a:solidFill>
              </a:rPr>
              <a:t>30.7”</a:t>
            </a:r>
            <a:r>
              <a:rPr lang="en-US" dirty="0"/>
              <a:t> vs. </a:t>
            </a:r>
            <a:r>
              <a:rPr lang="en-US" dirty="0">
                <a:solidFill>
                  <a:srgbClr val="FF0000"/>
                </a:solidFill>
              </a:rPr>
              <a:t>34.4”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So, case closed?  On average, 3.8” more snow in recent period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Let’s publish a paper in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Nature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attributing this to global warming </a:t>
            </a:r>
            <a:r>
              <a:rPr lang="en-US" dirty="0"/>
              <a:t>😜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No!  It’s possible that this 3.8” difference was </a:t>
            </a:r>
            <a:r>
              <a:rPr lang="en-US" i="1" dirty="0"/>
              <a:t>random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that 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causes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of snow fall didn’t actually change much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Central Park annual snow fall during </a:t>
            </a:r>
            <a:r>
              <a:rPr lang="en-US" dirty="0">
                <a:solidFill>
                  <a:srgbClr val="0070C0"/>
                </a:solidFill>
              </a:rPr>
              <a:t>1900-1919</a:t>
            </a:r>
            <a:r>
              <a:rPr lang="en-US" dirty="0"/>
              <a:t> vs. </a:t>
            </a:r>
            <a:r>
              <a:rPr lang="en-US" dirty="0">
                <a:solidFill>
                  <a:srgbClr val="FF0000"/>
                </a:solidFill>
              </a:rPr>
              <a:t>2000-2019</a:t>
            </a:r>
          </a:p>
        </p:txBody>
      </p:sp>
    </p:spTree>
    <p:extLst>
      <p:ext uri="{BB962C8B-B14F-4D97-AF65-F5344CB8AC3E}">
        <p14:creationId xmlns:p14="http://schemas.microsoft.com/office/powerpoint/2010/main" val="253291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599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It’s possible that this 3.8” difference was </a:t>
            </a:r>
            <a:r>
              <a:rPr lang="en-US" i="1" dirty="0"/>
              <a:t>random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that 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causes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of snow fall didn’t actually change much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In other words: it is possible that the </a:t>
            </a:r>
            <a:r>
              <a:rPr lang="en-US" i="1" dirty="0"/>
              <a:t>population</a:t>
            </a:r>
            <a:r>
              <a:rPr lang="en-US" dirty="0"/>
              <a:t> was the same for 1900-1919 as for 2000-2019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that the differences in the two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samples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was by chance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Central Park annual snow fall during </a:t>
            </a:r>
            <a:r>
              <a:rPr lang="en-US" dirty="0">
                <a:solidFill>
                  <a:srgbClr val="0070C0"/>
                </a:solidFill>
              </a:rPr>
              <a:t>1900-1919</a:t>
            </a:r>
            <a:r>
              <a:rPr lang="en-US" dirty="0"/>
              <a:t> vs. </a:t>
            </a:r>
            <a:r>
              <a:rPr lang="en-US" dirty="0">
                <a:solidFill>
                  <a:srgbClr val="FF0000"/>
                </a:solidFill>
              </a:rPr>
              <a:t>2000-2019</a:t>
            </a:r>
          </a:p>
        </p:txBody>
      </p:sp>
    </p:spTree>
    <p:extLst>
      <p:ext uri="{BB962C8B-B14F-4D97-AF65-F5344CB8AC3E}">
        <p14:creationId xmlns:p14="http://schemas.microsoft.com/office/powerpoint/2010/main" val="27599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4227227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Let’s plot the values for each year separately for the two periods, and overlay the sample means +/- the sample standard deviations: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Each dot = 1 year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Central Park annual snow fall during </a:t>
            </a:r>
            <a:r>
              <a:rPr lang="en-US" dirty="0">
                <a:solidFill>
                  <a:srgbClr val="0070C0"/>
                </a:solidFill>
              </a:rPr>
              <a:t>1900-1919</a:t>
            </a:r>
            <a:r>
              <a:rPr lang="en-US" dirty="0"/>
              <a:t> vs. </a:t>
            </a:r>
            <a:r>
              <a:rPr lang="en-US" dirty="0">
                <a:solidFill>
                  <a:srgbClr val="FF0000"/>
                </a:solidFill>
              </a:rPr>
              <a:t>2000-2019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59707A-7770-3D39-B407-BAB051BE0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204" y="2443398"/>
            <a:ext cx="5505010" cy="425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779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So, the means </a:t>
            </a:r>
            <a:r>
              <a:rPr lang="en-US" i="1" dirty="0"/>
              <a:t>are</a:t>
            </a:r>
            <a:r>
              <a:rPr lang="en-US" dirty="0"/>
              <a:t> different, but there’s a lot of scatter within each period and overlap between the two periods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then what?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Hypothesis testing </a:t>
            </a:r>
            <a:r>
              <a:rPr lang="en-US" dirty="0"/>
              <a:t>is the way we quantitatively estimate the contributions from randomness vs. an actual meaningful difference between the two samples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Central Park annual snow fall during </a:t>
            </a:r>
            <a:r>
              <a:rPr lang="en-US" dirty="0">
                <a:solidFill>
                  <a:srgbClr val="0070C0"/>
                </a:solidFill>
              </a:rPr>
              <a:t>1900-1919</a:t>
            </a:r>
            <a:r>
              <a:rPr lang="en-US" dirty="0"/>
              <a:t> vs. </a:t>
            </a:r>
            <a:r>
              <a:rPr lang="en-US" dirty="0">
                <a:solidFill>
                  <a:srgbClr val="FF0000"/>
                </a:solidFill>
              </a:rPr>
              <a:t>2000-2019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28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Decision rules and </a:t>
            </a:r>
            <a:r>
              <a:rPr lang="en-US" i="1" dirty="0"/>
              <a:t>p</a:t>
            </a:r>
            <a:r>
              <a:rPr lang="en-US" dirty="0"/>
              <a:t> values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The </a:t>
            </a:r>
            <a:r>
              <a:rPr lang="en-US" i="1" dirty="0"/>
              <a:t>t</a:t>
            </a:r>
            <a:r>
              <a:rPr lang="en-US" dirty="0"/>
              <a:t> test: testing difference in means</a:t>
            </a:r>
          </a:p>
        </p:txBody>
      </p:sp>
    </p:spTree>
    <p:extLst>
      <p:ext uri="{BB962C8B-B14F-4D97-AF65-F5344CB8AC3E}">
        <p14:creationId xmlns:p14="http://schemas.microsoft.com/office/powerpoint/2010/main" val="3234970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Decision rules and </a:t>
            </a:r>
            <a:r>
              <a:rPr lang="en-US" b="1" i="1" dirty="0"/>
              <a:t>p</a:t>
            </a:r>
            <a:r>
              <a:rPr lang="en-US" b="1" dirty="0"/>
              <a:t> values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test: testing difference in means</a:t>
            </a:r>
          </a:p>
        </p:txBody>
      </p:sp>
    </p:spTree>
    <p:extLst>
      <p:ext uri="{BB962C8B-B14F-4D97-AF65-F5344CB8AC3E}">
        <p14:creationId xmlns:p14="http://schemas.microsoft.com/office/powerpoint/2010/main" val="3231547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CP snow hypothesis: annual snow fall in 1900-1919 was drawn from a different population than was annual snow fall in 2000-2019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But this is impossible to prove/disprove with certainty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Why? Any finite sample could, in principle, come from any number of populations, by random chance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Including each of these two samples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It’s impossible to infer the population parameters with certainty</a:t>
            </a:r>
          </a:p>
        </p:txBody>
      </p:sp>
    </p:spTree>
    <p:extLst>
      <p:ext uri="{BB962C8B-B14F-4D97-AF65-F5344CB8AC3E}">
        <p14:creationId xmlns:p14="http://schemas.microsoft.com/office/powerpoint/2010/main" val="397391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this example, making such a decision might not seem important, but in the real world decisions matter!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E.g. whether PM2.5 (air pollution) concentrations in a sample downwind of a power plant is higher than elsewhere nearby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How the company should be held accountable depends on whether the answer is “Yes” or “No”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we still want/need to either </a:t>
            </a:r>
            <a:r>
              <a:rPr lang="en-US" i="1" dirty="0"/>
              <a:t>accept</a:t>
            </a:r>
            <a:r>
              <a:rPr lang="en-US" dirty="0"/>
              <a:t> or </a:t>
            </a:r>
            <a:r>
              <a:rPr lang="en-US" i="1" dirty="0"/>
              <a:t>reject </a:t>
            </a:r>
            <a:r>
              <a:rPr lang="en-US" dirty="0"/>
              <a:t>our hypotheses somehow</a:t>
            </a:r>
          </a:p>
        </p:txBody>
      </p:sp>
    </p:spTree>
    <p:extLst>
      <p:ext uri="{BB962C8B-B14F-4D97-AF65-F5344CB8AC3E}">
        <p14:creationId xmlns:p14="http://schemas.microsoft.com/office/powerpoint/2010/main" val="253045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Usually denoted H</a:t>
            </a:r>
            <a:r>
              <a:rPr lang="en-US" baseline="-25000" dirty="0"/>
              <a:t>0</a:t>
            </a:r>
            <a:r>
              <a:rPr lang="en-US" dirty="0"/>
              <a:t>: H</a:t>
            </a:r>
            <a:r>
              <a:rPr lang="en-US" baseline="-25000" dirty="0"/>
              <a:t>0</a:t>
            </a:r>
            <a:r>
              <a:rPr lang="en-US" dirty="0"/>
              <a:t> = the two samples were drawn from the </a:t>
            </a:r>
            <a:r>
              <a:rPr lang="en-US" i="1" dirty="0"/>
              <a:t>same</a:t>
            </a:r>
            <a:r>
              <a:rPr lang="en-US" dirty="0"/>
              <a:t> population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From the word “null”, think “no difference”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In contrast with the </a:t>
            </a:r>
            <a:r>
              <a:rPr lang="en-US" b="1" dirty="0"/>
              <a:t>alternative hypothesis</a:t>
            </a:r>
            <a:r>
              <a:rPr lang="en-US" dirty="0"/>
              <a:t>: usually, this is that the two samples were drawn from </a:t>
            </a:r>
            <a:r>
              <a:rPr lang="en-US" i="1" dirty="0"/>
              <a:t>different</a:t>
            </a:r>
            <a:r>
              <a:rPr lang="en-US" dirty="0"/>
              <a:t> populations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Though it can be more precise than that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always test the </a:t>
            </a:r>
            <a:r>
              <a:rPr lang="en-US" b="1" dirty="0"/>
              <a:t>null hypothesis</a:t>
            </a:r>
            <a:r>
              <a:rPr lang="en-US" dirty="0"/>
              <a:t>: that the two populations </a:t>
            </a:r>
            <a:r>
              <a:rPr lang="en-US" i="1" dirty="0"/>
              <a:t>are </a:t>
            </a:r>
            <a:r>
              <a:rPr lang="en-US" dirty="0"/>
              <a:t>the same</a:t>
            </a:r>
          </a:p>
        </p:txBody>
      </p:sp>
    </p:spTree>
    <p:extLst>
      <p:ext uri="{BB962C8B-B14F-4D97-AF65-F5344CB8AC3E}">
        <p14:creationId xmlns:p14="http://schemas.microsoft.com/office/powerpoint/2010/main" val="101576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More detail shortly on </a:t>
            </a:r>
            <a:r>
              <a:rPr lang="en-US" i="1" dirty="0"/>
              <a:t>test statistic</a:t>
            </a:r>
            <a:r>
              <a:rPr lang="en-US" dirty="0"/>
              <a:t>.  For now: it’s the number we compute that tells us how likely the hypothesis is true or not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We pick a threshold value of the statistic </a:t>
            </a:r>
            <a:r>
              <a:rPr lang="en-US" i="1" dirty="0"/>
              <a:t>in advance</a:t>
            </a:r>
            <a:r>
              <a:rPr lang="en-US" dirty="0"/>
              <a:t>, and use that to split all possible values into two regions: </a:t>
            </a:r>
            <a:r>
              <a:rPr lang="en-US" i="1" dirty="0"/>
              <a:t>acceptance</a:t>
            </a:r>
            <a:r>
              <a:rPr lang="en-US" dirty="0"/>
              <a:t> and </a:t>
            </a:r>
            <a:r>
              <a:rPr lang="en-US" i="1" dirty="0"/>
              <a:t>rejection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advance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to avoid “fishing” for the answer we want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we make a </a:t>
            </a:r>
            <a:r>
              <a:rPr lang="en-US" b="1" dirty="0"/>
              <a:t>decision rule</a:t>
            </a:r>
            <a:r>
              <a:rPr lang="en-US" dirty="0"/>
              <a:t>: a threshold value of our </a:t>
            </a:r>
            <a:r>
              <a:rPr lang="en-US" i="1" dirty="0"/>
              <a:t>test statistic </a:t>
            </a:r>
            <a:r>
              <a:rPr lang="en-US" dirty="0"/>
              <a:t>to accept/reject </a:t>
            </a:r>
            <a:r>
              <a:rPr lang="en-US" i="1" dirty="0"/>
              <a:t>H</a:t>
            </a:r>
            <a:r>
              <a:rPr lang="en-US" baseline="-25000" dirty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1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We’re interested in the difference between the two means: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Upshot: the test statistic for differences in sample means follows </a:t>
            </a:r>
            <a:r>
              <a:rPr lang="en-US" b="1" dirty="0"/>
              <a:t>Student’s </a:t>
            </a:r>
            <a:r>
              <a:rPr lang="en-US" b="1" i="1" dirty="0"/>
              <a:t>t</a:t>
            </a:r>
            <a:r>
              <a:rPr lang="en-US" b="1" dirty="0"/>
              <a:t> distribution</a:t>
            </a:r>
            <a:r>
              <a:rPr lang="en-US" dirty="0"/>
              <a:t> (or just “</a:t>
            </a:r>
            <a:r>
              <a:rPr lang="en-US" i="1" dirty="0"/>
              <a:t>t</a:t>
            </a:r>
            <a:r>
              <a:rPr lang="en-US" dirty="0"/>
              <a:t>” distribution)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the resulting test is called a </a:t>
            </a:r>
            <a:r>
              <a:rPr lang="en-US" b="1" i="1" dirty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 test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let’s actually compute the test statistic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6095E-E192-5BA5-27C9-0224557BD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050" y="3463871"/>
            <a:ext cx="25019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20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399" y="2743199"/>
                <a:ext cx="10515600" cy="373255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is </a:t>
                </a:r>
                <a:r>
                  <a:rPr lang="en-US" i="1" dirty="0"/>
                  <a:t>pooled variance</a:t>
                </a:r>
                <a:r>
                  <a:rPr lang="en-US" dirty="0"/>
                  <a:t>, </a:t>
                </a:r>
              </a:p>
              <a:p>
                <a:pPr marL="0" indent="0">
                  <a:buNone/>
                </a:pPr>
                <a:r>
                  <a:rPr lang="en-US" i="1" dirty="0"/>
                  <a:t>N</a:t>
                </a:r>
                <a:r>
                  <a:rPr lang="en-US" baseline="-25000" dirty="0"/>
                  <a:t>1</a:t>
                </a:r>
                <a:r>
                  <a:rPr lang="en-US" dirty="0"/>
                  <a:t> is # values in sample 1, and </a:t>
                </a:r>
                <a:r>
                  <a:rPr lang="en-US" i="1" dirty="0"/>
                  <a:t>N</a:t>
                </a:r>
                <a:r>
                  <a:rPr lang="en-US" baseline="-25000" dirty="0"/>
                  <a:t>2</a:t>
                </a:r>
                <a:r>
                  <a:rPr lang="en-US" dirty="0"/>
                  <a:t> is # values in sample 2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399" y="2743199"/>
                <a:ext cx="10515600" cy="3732551"/>
              </a:xfrm>
              <a:blipFill>
                <a:blip r:embed="rId3"/>
                <a:stretch>
                  <a:fillRect l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i="1" dirty="0"/>
              <a:t>t statistic</a:t>
            </a:r>
            <a:r>
              <a:rPr lang="en-US" dirty="0"/>
              <a:t>, denoted </a:t>
            </a:r>
            <a:r>
              <a:rPr lang="en-US" i="1" dirty="0"/>
              <a:t>T</a:t>
            </a:r>
            <a:r>
              <a:rPr lang="en-US" i="1" baseline="-25000" dirty="0"/>
              <a:t>0</a:t>
            </a:r>
            <a:r>
              <a:rPr lang="en-US" i="1" dirty="0"/>
              <a:t>, </a:t>
            </a:r>
            <a:r>
              <a:rPr lang="en-US" dirty="0"/>
              <a:t>is the difference in means normalized by a measure of variance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086E4-151E-A593-06D1-752377291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195" y="2755272"/>
            <a:ext cx="4900391" cy="18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36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399" y="2743199"/>
                <a:ext cx="10515600" cy="373255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is </a:t>
                </a:r>
                <a:r>
                  <a:rPr lang="en-US" i="1" dirty="0"/>
                  <a:t>pooled variance</a:t>
                </a:r>
                <a:r>
                  <a:rPr lang="en-US" dirty="0"/>
                  <a:t>,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/>
                    </m:sSubSup>
                  </m:oMath>
                </a14:m>
                <a:r>
                  <a:rPr lang="en-US" dirty="0"/>
                  <a:t> is the square root</a:t>
                </a:r>
              </a:p>
              <a:p>
                <a:pPr marL="0" indent="0">
                  <a:buNone/>
                </a:pPr>
                <a:r>
                  <a:rPr lang="en-US" i="1" dirty="0"/>
                  <a:t>N</a:t>
                </a:r>
                <a:r>
                  <a:rPr lang="en-US" baseline="-25000" dirty="0"/>
                  <a:t>1</a:t>
                </a:r>
                <a:r>
                  <a:rPr lang="en-US" dirty="0"/>
                  <a:t> is # values in sample 1, and </a:t>
                </a:r>
                <a:r>
                  <a:rPr lang="en-US" i="1" dirty="0"/>
                  <a:t>N</a:t>
                </a:r>
                <a:r>
                  <a:rPr lang="en-US" baseline="-25000" dirty="0"/>
                  <a:t>2</a:t>
                </a:r>
                <a:r>
                  <a:rPr lang="en-US" dirty="0"/>
                  <a:t> is # values in sample 2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477339-1793-56C7-66B4-F15D9A0C55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399" y="2743199"/>
                <a:ext cx="10515600" cy="3732551"/>
              </a:xfrm>
              <a:blipFill>
                <a:blip r:embed="rId3"/>
                <a:stretch>
                  <a:fillRect l="-1327" b="-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Notice: magnitude goes up as diff in means goes up </a:t>
            </a:r>
            <a:r>
              <a:rPr lang="en-US" b="1" dirty="0"/>
              <a:t>or</a:t>
            </a:r>
            <a:r>
              <a:rPr lang="en-US" dirty="0"/>
              <a:t> the variances go down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086E4-151E-A593-06D1-752377291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8195" y="2755272"/>
            <a:ext cx="4900391" cy="18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0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Pooled variance: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17A76D9-EC20-940B-25EF-C8965D4AB3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1336" y="2899803"/>
            <a:ext cx="10409327" cy="1400528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49DA5A-FBAA-E612-E412-AB38061CCCDA}"/>
              </a:ext>
            </a:extLst>
          </p:cNvPr>
          <p:cNvSpPr txBox="1"/>
          <p:nvPr/>
        </p:nvSpPr>
        <p:spPr>
          <a:xfrm>
            <a:off x="385942" y="5681991"/>
            <a:ext cx="11420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i.e. average of the sample variances, each weighted by its sample size</a:t>
            </a:r>
          </a:p>
        </p:txBody>
      </p:sp>
    </p:spTree>
    <p:extLst>
      <p:ext uri="{BB962C8B-B14F-4D97-AF65-F5344CB8AC3E}">
        <p14:creationId xmlns:p14="http://schemas.microsoft.com/office/powerpoint/2010/main" val="3575338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3719594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Degrees of freedom: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sum of the sample sizes, minus two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i="1" dirty="0"/>
              <a:t>t </a:t>
            </a:r>
            <a:r>
              <a:rPr lang="en-US" dirty="0"/>
              <a:t>distribution is bell-shaped, but how narrowly peaked depends on deg. of freedom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A02231-E900-FF7B-BC0B-F1FABF36A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3883079"/>
            <a:ext cx="3302000" cy="3937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086B6B-BE39-C9F6-CFC2-5F1CBD706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915" y="2285999"/>
            <a:ext cx="5862881" cy="440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165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threshold value of the test statistic defines </a:t>
            </a:r>
            <a:r>
              <a:rPr lang="en-US" i="1" dirty="0"/>
              <a:t>acceptance</a:t>
            </a:r>
            <a:r>
              <a:rPr lang="en-US" dirty="0"/>
              <a:t> and </a:t>
            </a:r>
            <a:r>
              <a:rPr lang="en-US" i="1" dirty="0"/>
              <a:t>rejection </a:t>
            </a:r>
            <a:r>
              <a:rPr lang="en-US" dirty="0"/>
              <a:t>regions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927D3A-EA54-EDEF-34BC-0CE009BA8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071" y="2575734"/>
            <a:ext cx="9359858" cy="399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64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1900-1919 vs. 2000-2019 annual snow, for example, we simply want to know if the populations are different </a:t>
            </a:r>
            <a:r>
              <a:rPr lang="en-US" i="1" dirty="0"/>
              <a:t>at all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This could happen if the 1900s mean &gt; 2000s mean OR the opposite, 1900s mean &lt; 2000s mean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Ignoring for now issue of the variance changing between them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So we only care about the </a:t>
            </a:r>
            <a:r>
              <a:rPr lang="en-US" i="1" dirty="0"/>
              <a:t>magnitude</a:t>
            </a:r>
            <a:r>
              <a:rPr lang="en-US" dirty="0"/>
              <a:t>, not </a:t>
            </a:r>
            <a:r>
              <a:rPr lang="en-US" i="1" dirty="0"/>
              <a:t>sign</a:t>
            </a:r>
            <a:r>
              <a:rPr lang="en-US" dirty="0"/>
              <a:t> of the statistic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often, we’re looking for a difference in means </a:t>
            </a:r>
            <a:r>
              <a:rPr lang="en-US" i="1" dirty="0"/>
              <a:t>of either sign</a:t>
            </a:r>
            <a:r>
              <a:rPr lang="en-US" dirty="0"/>
              <a:t>: </a:t>
            </a:r>
            <a:r>
              <a:rPr lang="en-US" b="1" dirty="0"/>
              <a:t>two-sided test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22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Imagine we performed our analysis and got </a:t>
            </a:r>
            <a:r>
              <a:rPr lang="en-US" i="1" dirty="0"/>
              <a:t>t=1.5</a:t>
            </a:r>
            <a:r>
              <a:rPr lang="en-US" dirty="0"/>
              <a:t>.  What do we conclude?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C2D494-F3FC-7D51-DFA9-0A618EB6B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291" y="2459804"/>
            <a:ext cx="9903418" cy="42243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E6A3C0-E31E-F187-15A7-534FAEE831D2}"/>
              </a:ext>
            </a:extLst>
          </p:cNvPr>
          <p:cNvSpPr txBox="1"/>
          <p:nvPr/>
        </p:nvSpPr>
        <p:spPr>
          <a:xfrm>
            <a:off x="5269424" y="2736174"/>
            <a:ext cx="44614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Accept the null hypothesis!</a:t>
            </a:r>
          </a:p>
          <a:p>
            <a:r>
              <a:rPr lang="en-US" sz="2800" dirty="0"/>
              <a:t>I.e. no difference detected</a:t>
            </a:r>
          </a:p>
        </p:txBody>
      </p:sp>
    </p:spTree>
    <p:extLst>
      <p:ext uri="{BB962C8B-B14F-4D97-AF65-F5344CB8AC3E}">
        <p14:creationId xmlns:p14="http://schemas.microsoft.com/office/powerpoint/2010/main" val="207156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4EC0FE-D6C0-553F-69EE-EFDB04B79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470257"/>
            <a:ext cx="10286360" cy="438774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in a different case we get t=-3.  What do we conclude this time?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6A3C0-E31E-F187-15A7-534FAEE831D2}"/>
              </a:ext>
            </a:extLst>
          </p:cNvPr>
          <p:cNvSpPr txBox="1"/>
          <p:nvPr/>
        </p:nvSpPr>
        <p:spPr>
          <a:xfrm>
            <a:off x="6968522" y="2482641"/>
            <a:ext cx="446147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Reject the null hypothesis!</a:t>
            </a:r>
          </a:p>
          <a:p>
            <a:r>
              <a:rPr lang="en-US" sz="2800" dirty="0"/>
              <a:t>I.e. difference detected</a:t>
            </a:r>
          </a:p>
        </p:txBody>
      </p:sp>
    </p:spTree>
    <p:extLst>
      <p:ext uri="{BB962C8B-B14F-4D97-AF65-F5344CB8AC3E}">
        <p14:creationId xmlns:p14="http://schemas.microsoft.com/office/powerpoint/2010/main" val="247040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True positive = the </a:t>
            </a:r>
            <a:r>
              <a:rPr lang="en-US" i="1" dirty="0"/>
              <a:t>alternative </a:t>
            </a:r>
            <a:r>
              <a:rPr lang="en-US" dirty="0"/>
              <a:t>hypothesis really is true, and from our test statistic we conclude that it is true (good!)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True negative: same, but both false (also good!)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False positive: the </a:t>
            </a:r>
            <a:r>
              <a:rPr lang="en-US" i="1" dirty="0"/>
              <a:t>alternative </a:t>
            </a:r>
            <a:r>
              <a:rPr lang="en-US" dirty="0"/>
              <a:t>hypothesis is </a:t>
            </a:r>
            <a:r>
              <a:rPr lang="en-US" i="1" dirty="0"/>
              <a:t>False</a:t>
            </a:r>
            <a:r>
              <a:rPr lang="en-US" dirty="0"/>
              <a:t>, but our calculations tell us that it is </a:t>
            </a:r>
            <a:r>
              <a:rPr lang="en-US" i="1" dirty="0"/>
              <a:t>True </a:t>
            </a:r>
            <a:r>
              <a:rPr lang="en-US" dirty="0"/>
              <a:t>(bad!)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False negative: </a:t>
            </a:r>
            <a:r>
              <a:rPr lang="en-US" i="1" dirty="0"/>
              <a:t>alternative </a:t>
            </a:r>
            <a:r>
              <a:rPr lang="en-US" dirty="0"/>
              <a:t>hypothesis is True but we ID it False (also bad!)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choice of threshold is a tradeoff between false positives and false negatives</a:t>
            </a:r>
          </a:p>
        </p:txBody>
      </p:sp>
    </p:spTree>
    <p:extLst>
      <p:ext uri="{BB962C8B-B14F-4D97-AF65-F5344CB8AC3E}">
        <p14:creationId xmlns:p14="http://schemas.microsoft.com/office/powerpoint/2010/main" val="2097630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more stringent the threshold for rejecting the null hypothesis, the less likely to get false positives but </a:t>
            </a:r>
            <a:r>
              <a:rPr lang="en-US" i="1" dirty="0"/>
              <a:t>more</a:t>
            </a:r>
            <a:r>
              <a:rPr lang="en-US" dirty="0"/>
              <a:t> likely false negatives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And vice versa: less stringent threshold: less likely to get false negative but more likely to get false positives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Which matters more depends on the context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Common standard thresholds are 1, 5, and 10% levels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choice of threshold is a tradeoff between false positives and false negatives</a:t>
            </a:r>
          </a:p>
        </p:txBody>
      </p:sp>
    </p:spTree>
    <p:extLst>
      <p:ext uri="{BB962C8B-B14F-4D97-AF65-F5344CB8AC3E}">
        <p14:creationId xmlns:p14="http://schemas.microsoft.com/office/powerpoint/2010/main" val="479118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stringent threshold = less false positives but more false negatives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5CBF9-FE55-52FF-BC0E-073F016D9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897" y="2604402"/>
            <a:ext cx="9225445" cy="39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649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I.e. we can’t say, carte blanche, that the population means </a:t>
            </a:r>
            <a:r>
              <a:rPr lang="en-US" i="1" dirty="0"/>
              <a:t>are </a:t>
            </a:r>
            <a:r>
              <a:rPr lang="en-US" dirty="0"/>
              <a:t>identical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There’s a 5% chance (assuming the rejection threshold used was 5%) that the statistic would have landed in the rejection region even if the means were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not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identical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What we can say: “the test statistic value is insignificant at the 5% level.”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we get an </a:t>
            </a:r>
            <a:r>
              <a:rPr lang="en-US" i="1" dirty="0"/>
              <a:t>insignificant</a:t>
            </a:r>
            <a:r>
              <a:rPr lang="en-US" dirty="0"/>
              <a:t> </a:t>
            </a:r>
            <a:r>
              <a:rPr lang="en-US" i="1" dirty="0"/>
              <a:t>t </a:t>
            </a:r>
            <a:r>
              <a:rPr lang="en-US" dirty="0"/>
              <a:t>value, we still can’t say that we “reject” the alternative hypothesis</a:t>
            </a:r>
          </a:p>
        </p:txBody>
      </p:sp>
    </p:spTree>
    <p:extLst>
      <p:ext uri="{BB962C8B-B14F-4D97-AF65-F5344CB8AC3E}">
        <p14:creationId xmlns:p14="http://schemas.microsoft.com/office/powerpoint/2010/main" val="1575669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4617" y="2743199"/>
            <a:ext cx="3355382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In this example, t=-2.5 vs. t=-5 vs. t=-100 are all identical: reject </a:t>
            </a:r>
            <a:r>
              <a:rPr lang="en-US" i="1" dirty="0"/>
              <a:t>H0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Even though t=-100 means the likelihood that </a:t>
            </a:r>
            <a:r>
              <a:rPr lang="en-US" i="1" dirty="0"/>
              <a:t>H0</a:t>
            </a:r>
            <a:r>
              <a:rPr lang="en-US" dirty="0"/>
              <a:t> is true is </a:t>
            </a:r>
            <a:r>
              <a:rPr lang="en-US" i="1" dirty="0"/>
              <a:t>way </a:t>
            </a:r>
            <a:r>
              <a:rPr lang="en-US" dirty="0"/>
              <a:t>smaller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Accept/reject framework doesn’t distinguish </a:t>
            </a:r>
            <a:r>
              <a:rPr lang="en-US" i="1" dirty="0"/>
              <a:t>by how much</a:t>
            </a:r>
            <a:r>
              <a:rPr lang="en-US" dirty="0"/>
              <a:t> the threshold is met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316D8D-D334-8C74-C99D-80C1BC1FDB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5815"/>
          <a:stretch/>
        </p:blipFill>
        <p:spPr>
          <a:xfrm>
            <a:off x="914400" y="2470257"/>
            <a:ext cx="6602278" cy="438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4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E.g. </a:t>
            </a:r>
            <a:r>
              <a:rPr lang="en-US" i="1" dirty="0"/>
              <a:t>p=0.01</a:t>
            </a:r>
            <a:r>
              <a:rPr lang="en-US" dirty="0"/>
              <a:t> means 1% chance of obtaining the observed or a more extreme value if H0 true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Recall: if null hypothesis is true, the two populations are identical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any difference in the sample means was due to chance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would lower or higher </a:t>
            </a:r>
            <a:r>
              <a:rPr lang="en-US" i="1" dirty="0"/>
              <a:t>p</a:t>
            </a:r>
            <a:r>
              <a:rPr lang="en-US" dirty="0"/>
              <a:t> value mean “more significant”, i.e. less likely that the difference was random?</a:t>
            </a:r>
          </a:p>
          <a:p>
            <a:pPr marL="0" indent="0">
              <a:buNone/>
            </a:pPr>
            <a:r>
              <a:rPr lang="en-US" dirty="0"/>
              <a:t>A: lower.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we also report the </a:t>
            </a:r>
            <a:r>
              <a:rPr lang="en-US" i="1" dirty="0"/>
              <a:t>p</a:t>
            </a:r>
            <a:r>
              <a:rPr lang="en-US" dirty="0"/>
              <a:t> value: the probability of the observed result </a:t>
            </a:r>
            <a:r>
              <a:rPr lang="en-US" i="1" dirty="0"/>
              <a:t>if H0</a:t>
            </a:r>
            <a:r>
              <a:rPr lang="en-US" dirty="0"/>
              <a:t> was true</a:t>
            </a:r>
          </a:p>
        </p:txBody>
      </p:sp>
    </p:spTree>
    <p:extLst>
      <p:ext uri="{BB962C8B-B14F-4D97-AF65-F5344CB8AC3E}">
        <p14:creationId xmlns:p14="http://schemas.microsoft.com/office/powerpoint/2010/main" val="238673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</a:t>
            </a:r>
            <a:r>
              <a:rPr lang="en-US" i="1" dirty="0"/>
              <a:t>F</a:t>
            </a:r>
            <a:r>
              <a:rPr lang="en-US" dirty="0"/>
              <a:t> is the CDF is of the t distribution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corresponding </a:t>
            </a:r>
            <a:r>
              <a:rPr lang="en-US" i="1" dirty="0"/>
              <a:t>p</a:t>
            </a:r>
            <a:r>
              <a:rPr lang="en-US" dirty="0"/>
              <a:t> value is computed from the CDF of the t statistic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2328E5-3F3C-57ED-1DF8-78498A2A3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996" y="3599482"/>
            <a:ext cx="6754008" cy="85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85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</a:t>
            </a:r>
            <a:br>
              <a:rPr lang="en-US" dirty="0"/>
            </a:br>
            <a:r>
              <a:rPr lang="en-US" dirty="0"/>
              <a:t>p value: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A2F12F-8080-6DD7-98D2-F08D66D6A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045058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this case, p=0.0314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you would reject </a:t>
            </a:r>
            <a:r>
              <a:rPr lang="en-US" i="1" dirty="0"/>
              <a:t>H0 </a:t>
            </a:r>
            <a:r>
              <a:rPr lang="en-US" dirty="0"/>
              <a:t>at 10 and 5% decision thresholds but NOT if it was a 1% threshold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FACE5E-807E-3869-4BF8-C61C4CA18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458" y="1384409"/>
            <a:ext cx="6835143" cy="521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81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125449"/>
            <a:ext cx="10515600" cy="37325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plot: CDFs and their </a:t>
            </a:r>
            <a:r>
              <a:rPr lang="en-US" i="1" dirty="0"/>
              <a:t>t</a:t>
            </a:r>
            <a:r>
              <a:rPr lang="en-US" dirty="0"/>
              <a:t> value corresponding to </a:t>
            </a:r>
            <a:r>
              <a:rPr lang="en-US" i="1" dirty="0"/>
              <a:t>p=0.05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smaller the sample size, the larger the </a:t>
            </a:r>
            <a:r>
              <a:rPr lang="en-US" i="1" dirty="0"/>
              <a:t>t</a:t>
            </a:r>
            <a:r>
              <a:rPr lang="en-US" dirty="0"/>
              <a:t> value required for a given </a:t>
            </a:r>
            <a:r>
              <a:rPr lang="en-US" i="1" dirty="0"/>
              <a:t>p </a:t>
            </a:r>
            <a:r>
              <a:rPr lang="en-US" dirty="0"/>
              <a:t>value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7C659C-CA16-F043-4E92-8BE1B128A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171" y="2285999"/>
            <a:ext cx="9363658" cy="397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59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515600" cy="373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Upshot: the t statistic is computed with: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https://docs.scipy.org/doc/scipy/reference/generated/scipy.stats.ttest_ind.html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let’s actually compute the test statistic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187984-60C2-36D5-5E81-CCE8EB933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1" y="2578100"/>
            <a:ext cx="40386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01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1900-1919 vs. 2000-2019 snow: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D861E1F0-C21D-B18B-B04B-665028D977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9897" y="2691686"/>
            <a:ext cx="11532206" cy="120539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97DBBE-45F9-D85B-1390-D1CCED75ABCD}"/>
              </a:ext>
            </a:extLst>
          </p:cNvPr>
          <p:cNvSpPr txBox="1"/>
          <p:nvPr/>
        </p:nvSpPr>
        <p:spPr>
          <a:xfrm>
            <a:off x="1344539" y="4850969"/>
            <a:ext cx="95029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Don’t reject the null at any standard significance threshold.</a:t>
            </a:r>
          </a:p>
          <a:p>
            <a:r>
              <a:rPr lang="en-US" sz="2800" dirty="0"/>
              <a:t>So no difference detected</a:t>
            </a:r>
          </a:p>
        </p:txBody>
      </p:sp>
    </p:spTree>
    <p:extLst>
      <p:ext uri="{BB962C8B-B14F-4D97-AF65-F5344CB8AC3E}">
        <p14:creationId xmlns:p14="http://schemas.microsoft.com/office/powerpoint/2010/main" val="3590773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let’s switch: for 1900-1919 vs. 2000-2019 annual average minimum temperature: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562BA3B-9FB0-865B-3F49-55AF93F01F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1110" y="2743200"/>
            <a:ext cx="11709779" cy="137160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A0BBB1-7F12-FF80-B6BC-0685B729452A}"/>
              </a:ext>
            </a:extLst>
          </p:cNvPr>
          <p:cNvSpPr txBox="1"/>
          <p:nvPr/>
        </p:nvSpPr>
        <p:spPr>
          <a:xfrm>
            <a:off x="1344539" y="4850969"/>
            <a:ext cx="86053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Very statistically significant difference in the means.</a:t>
            </a:r>
          </a:p>
          <a:p>
            <a:r>
              <a:rPr lang="en-US" sz="2800" dirty="0"/>
              <a:t>So reject the null: it’s </a:t>
            </a:r>
            <a:r>
              <a:rPr lang="en-US" sz="2800" i="1" dirty="0"/>
              <a:t>extremely </a:t>
            </a:r>
            <a:r>
              <a:rPr lang="en-US" sz="2800" dirty="0"/>
              <a:t>likely the two samples came from populations w/ different means</a:t>
            </a:r>
          </a:p>
        </p:txBody>
      </p:sp>
    </p:spTree>
    <p:extLst>
      <p:ext uri="{BB962C8B-B14F-4D97-AF65-F5344CB8AC3E}">
        <p14:creationId xmlns:p14="http://schemas.microsoft.com/office/powerpoint/2010/main" val="1086269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Now: assumptions underlying the t test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598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i="1" dirty="0"/>
              <a:t>t </a:t>
            </a:r>
            <a:r>
              <a:rPr lang="en-US" dirty="0"/>
              <a:t>test makes several </a:t>
            </a:r>
            <a:r>
              <a:rPr lang="en-US" i="1" dirty="0"/>
              <a:t>assumptions </a:t>
            </a:r>
            <a:r>
              <a:rPr lang="en-US" dirty="0"/>
              <a:t>that quite often are </a:t>
            </a:r>
            <a:r>
              <a:rPr lang="en-US" i="1" dirty="0"/>
              <a:t>not </a:t>
            </a:r>
            <a:r>
              <a:rPr lang="en-US" dirty="0"/>
              <a:t>satisfied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It’s always possible to </a:t>
            </a:r>
            <a:r>
              <a:rPr lang="en-US" i="1" dirty="0"/>
              <a:t>compute</a:t>
            </a:r>
            <a:r>
              <a:rPr lang="en-US" dirty="0"/>
              <a:t> the t-test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how to </a:t>
            </a:r>
            <a:r>
              <a:rPr lang="en-US" i="1" dirty="0"/>
              <a:t>interpret</a:t>
            </a:r>
            <a:r>
              <a:rPr lang="en-US" dirty="0"/>
              <a:t> the results of that test depends on how well these assumptions are met</a:t>
            </a:r>
          </a:p>
        </p:txBody>
      </p:sp>
    </p:spTree>
    <p:extLst>
      <p:ext uri="{BB962C8B-B14F-4D97-AF65-F5344CB8AC3E}">
        <p14:creationId xmlns:p14="http://schemas.microsoft.com/office/powerpoint/2010/main" val="6757144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t-test assumption #1: </a:t>
            </a:r>
            <a:r>
              <a:rPr lang="en-US" b="1" dirty="0"/>
              <a:t>independence</a:t>
            </a:r>
            <a:r>
              <a:rPr lang="en-US" dirty="0"/>
              <a:t> of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Each observation in the samples is </a:t>
            </a:r>
            <a:r>
              <a:rPr lang="en-US" i="1" dirty="0"/>
              <a:t>independent</a:t>
            </a:r>
            <a:r>
              <a:rPr lang="en-US" dirty="0"/>
              <a:t> of all the others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violated in the case of </a:t>
            </a:r>
            <a:r>
              <a:rPr lang="en-US" i="1" dirty="0"/>
              <a:t>serially or spatially correlated </a:t>
            </a:r>
            <a:r>
              <a:rPr lang="en-US" dirty="0"/>
              <a:t>data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We’ll formalize that in subsequent lectures via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autocorrelation</a:t>
            </a:r>
          </a:p>
          <a:p>
            <a:pPr marL="0" indent="0">
              <a:buNone/>
            </a:pP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Central Park example: </a:t>
            </a:r>
            <a:r>
              <a:rPr lang="en-US" i="1" dirty="0"/>
              <a:t>daily </a:t>
            </a:r>
            <a:r>
              <a:rPr lang="en-US" dirty="0"/>
              <a:t>min, max, and mean T are all highly correlated in time due to seasonal cycle and weather systems</a:t>
            </a:r>
          </a:p>
        </p:txBody>
      </p:sp>
    </p:spTree>
    <p:extLst>
      <p:ext uri="{BB962C8B-B14F-4D97-AF65-F5344CB8AC3E}">
        <p14:creationId xmlns:p14="http://schemas.microsoft.com/office/powerpoint/2010/main" val="2399224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t-test assumption #1: </a:t>
            </a:r>
            <a:r>
              <a:rPr lang="en-US" b="1" dirty="0"/>
              <a:t>independence</a:t>
            </a:r>
            <a:r>
              <a:rPr lang="en-US" dirty="0"/>
              <a:t> of 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about the annual snowfall values?  There it’s not so obvious…does it tend to be snowier than usual or less snowy than usual multiple years in a row?</a:t>
            </a:r>
          </a:p>
        </p:txBody>
      </p:sp>
    </p:spTree>
    <p:extLst>
      <p:ext uri="{BB962C8B-B14F-4D97-AF65-F5344CB8AC3E}">
        <p14:creationId xmlns:p14="http://schemas.microsoft.com/office/powerpoint/2010/main" val="601053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t-test assumption #2: both samples are drawn from </a:t>
            </a:r>
            <a:r>
              <a:rPr lang="en-US" b="1" dirty="0"/>
              <a:t>normal distributions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631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this one, we have to distinguish between </a:t>
            </a:r>
            <a:r>
              <a:rPr lang="en-US" i="1" dirty="0"/>
              <a:t>theory </a:t>
            </a:r>
            <a:r>
              <a:rPr lang="en-US" dirty="0"/>
              <a:t> and </a:t>
            </a:r>
            <a:r>
              <a:rPr lang="en-US" i="1" dirty="0"/>
              <a:t>practice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i="1" dirty="0"/>
              <a:t>Theory: </a:t>
            </a:r>
            <a:r>
              <a:rPr lang="en-US" dirty="0"/>
              <a:t>the mathematical derivation of the t statistic </a:t>
            </a:r>
            <a:r>
              <a:rPr lang="en-US" i="1" dirty="0"/>
              <a:t>requires</a:t>
            </a:r>
            <a:r>
              <a:rPr lang="en-US" dirty="0"/>
              <a:t> assuming that the samples themselves are drawn from normal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Practice: the t test is ultimately about sample </a:t>
            </a:r>
            <a:r>
              <a:rPr lang="en-US" i="1" dirty="0"/>
              <a:t>means</a:t>
            </a:r>
            <a:r>
              <a:rPr lang="en-US" dirty="0"/>
              <a:t>…so if the sample size is large enough and data is ~</a:t>
            </a:r>
            <a:r>
              <a:rPr lang="en-US" dirty="0" err="1"/>
              <a:t>iid</a:t>
            </a:r>
            <a:r>
              <a:rPr lang="en-US" dirty="0"/>
              <a:t>, by CLT should be ok</a:t>
            </a:r>
          </a:p>
        </p:txBody>
      </p:sp>
    </p:spTree>
    <p:extLst>
      <p:ext uri="{BB962C8B-B14F-4D97-AF65-F5344CB8AC3E}">
        <p14:creationId xmlns:p14="http://schemas.microsoft.com/office/powerpoint/2010/main" val="36106150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t-test assumption #3: </a:t>
            </a:r>
            <a:r>
              <a:rPr lang="en-US" b="1" dirty="0"/>
              <a:t>equal variance</a:t>
            </a:r>
            <a:r>
              <a:rPr lang="en-US" b="1" i="1" dirty="0"/>
              <a:t> </a:t>
            </a:r>
            <a:r>
              <a:rPr lang="en-US" dirty="0"/>
              <a:t>of the two samples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631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math underlying the t distribution </a:t>
            </a:r>
            <a:r>
              <a:rPr lang="en-US" i="1" dirty="0"/>
              <a:t>requires</a:t>
            </a:r>
            <a:r>
              <a:rPr lang="en-US" dirty="0"/>
              <a:t> that the variances of the two samples are identical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practice, they’ll virtually never be truly identical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close is “close enough” for this to be satisfied? The relevant statistical test is the “</a:t>
            </a:r>
            <a:r>
              <a:rPr lang="en-US" b="1" dirty="0"/>
              <a:t>F test”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0901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t-test assumption #4: the samples are </a:t>
            </a:r>
            <a:r>
              <a:rPr lang="en-US" b="1" dirty="0"/>
              <a:t>randomly sampled </a:t>
            </a:r>
            <a:r>
              <a:rPr lang="en-US" dirty="0"/>
              <a:t>from </a:t>
            </a:r>
            <a:r>
              <a:rPr lang="en-US" i="1" dirty="0"/>
              <a:t>the</a:t>
            </a:r>
            <a:r>
              <a:rPr lang="en-US" dirty="0"/>
              <a:t> population(s) you are claiming them to be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6310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one’s more “meta”: it’s not about the </a:t>
            </a:r>
            <a:r>
              <a:rPr lang="en-US" i="1" dirty="0"/>
              <a:t>actual values </a:t>
            </a:r>
            <a:r>
              <a:rPr lang="en-US" dirty="0"/>
              <a:t>of any particular quantities of either sample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It’s about what you can </a:t>
            </a:r>
            <a:r>
              <a:rPr lang="en-US" i="1" dirty="0"/>
              <a:t>infer</a:t>
            </a:r>
            <a:r>
              <a:rPr lang="en-US" dirty="0"/>
              <a:t>.  In practice, it mostly boils down to </a:t>
            </a:r>
            <a:r>
              <a:rPr lang="en-US" i="1" dirty="0"/>
              <a:t>limiting the scope of the populations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19690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t-test assumption #4: samples are </a:t>
            </a:r>
            <a:r>
              <a:rPr lang="en-US" b="1" dirty="0"/>
              <a:t>randomly sampled </a:t>
            </a:r>
            <a:r>
              <a:rPr lang="en-US" dirty="0"/>
              <a:t>from a well-defined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6310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From ChatGPT5: “A t-test is like measuring the salinity of an ocean with a few water samples. The math can be perfect, but if all your samples come from the same bay, your inferences about the “ocean” are off.”</a:t>
            </a:r>
          </a:p>
        </p:txBody>
      </p:sp>
    </p:spTree>
    <p:extLst>
      <p:ext uri="{BB962C8B-B14F-4D97-AF65-F5344CB8AC3E}">
        <p14:creationId xmlns:p14="http://schemas.microsoft.com/office/powerpoint/2010/main" val="4049779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t-test assumption #4: samples are </a:t>
            </a:r>
            <a:r>
              <a:rPr lang="en-US" b="1" dirty="0"/>
              <a:t>randomly sampled </a:t>
            </a:r>
            <a:r>
              <a:rPr lang="en-US" dirty="0"/>
              <a:t>from a well-defined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631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But in that example, if you instead limit the scope of your inference to be about </a:t>
            </a:r>
            <a:r>
              <a:rPr lang="en-US" i="1" dirty="0"/>
              <a:t>salinity within that bay</a:t>
            </a:r>
            <a:r>
              <a:rPr lang="en-US" dirty="0"/>
              <a:t>, rather than the whole oceans, then this assumption is better satisfied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By </a:t>
            </a:r>
            <a:r>
              <a:rPr lang="en-US" i="1" dirty="0"/>
              <a:t>narrowing the scope of inference</a:t>
            </a:r>
            <a:r>
              <a:rPr lang="en-US" dirty="0"/>
              <a:t>, we stand on firmer footing in terms of how credible our resulting arguments are</a:t>
            </a:r>
          </a:p>
        </p:txBody>
      </p:sp>
    </p:spTree>
    <p:extLst>
      <p:ext uri="{BB962C8B-B14F-4D97-AF65-F5344CB8AC3E}">
        <p14:creationId xmlns:p14="http://schemas.microsoft.com/office/powerpoint/2010/main" val="2258041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Decision rules and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values 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test: testing difference in means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Other hypothesis tests (an extremely brief survey)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0583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Hypothesis tests applied to linear regression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want to rigorously assess the likelihood that the </a:t>
            </a:r>
            <a:r>
              <a:rPr lang="en-US" i="1" dirty="0"/>
              <a:t>regression slope</a:t>
            </a:r>
            <a:r>
              <a:rPr lang="en-US" dirty="0"/>
              <a:t> and/or correlation coefficient we compute is not due to chance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should we use a t test for this?</a:t>
            </a:r>
          </a:p>
          <a:p>
            <a:pPr marL="0" indent="0">
              <a:buNone/>
            </a:pPr>
            <a:r>
              <a:rPr lang="en-US" dirty="0"/>
              <a:t>A: No.  This is </a:t>
            </a:r>
            <a:r>
              <a:rPr lang="en-US" i="1" dirty="0"/>
              <a:t>not</a:t>
            </a:r>
            <a:r>
              <a:rPr lang="en-US" dirty="0"/>
              <a:t> a difference in means.</a:t>
            </a:r>
          </a:p>
        </p:txBody>
      </p:sp>
    </p:spTree>
    <p:extLst>
      <p:ext uri="{BB962C8B-B14F-4D97-AF65-F5344CB8AC3E}">
        <p14:creationId xmlns:p14="http://schemas.microsoft.com/office/powerpoint/2010/main" val="981088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conceptually a t test and the test for regression slopes are very similar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both cases: is this different from zero?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 test: is the difference between two means nonzero?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Regression: is this linear slope between the two variables nonzero</a:t>
            </a:r>
          </a:p>
        </p:txBody>
      </p:sp>
    </p:spTree>
    <p:extLst>
      <p:ext uri="{BB962C8B-B14F-4D97-AF65-F5344CB8AC3E}">
        <p14:creationId xmlns:p14="http://schemas.microsoft.com/office/powerpoint/2010/main" val="15110375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hypothesis tests: difference in variance; non-parametric tests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We’ll touch on these in the lab and HW</a:t>
            </a:r>
          </a:p>
        </p:txBody>
      </p:sp>
    </p:spTree>
    <p:extLst>
      <p:ext uri="{BB962C8B-B14F-4D97-AF65-F5344CB8AC3E}">
        <p14:creationId xmlns:p14="http://schemas.microsoft.com/office/powerpoint/2010/main" val="18832791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3ADB65-FC44-34C6-EAEA-85EF3A4D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Confidence intervals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DF34-A912-0437-9C08-30B9A1D90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We’ll touch on these in the lab and HW</a:t>
            </a:r>
          </a:p>
        </p:txBody>
      </p:sp>
    </p:spTree>
    <p:extLst>
      <p:ext uri="{BB962C8B-B14F-4D97-AF65-F5344CB8AC3E}">
        <p14:creationId xmlns:p14="http://schemas.microsoft.com/office/powerpoint/2010/main" val="3482145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73050</TotalTime>
  <Words>2312</Words>
  <Application>Microsoft Macintosh PowerPoint</Application>
  <PresentationFormat>Widescreen</PresentationFormat>
  <Paragraphs>283</Paragraphs>
  <Slides>48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Arial</vt:lpstr>
      <vt:lpstr>Calibri</vt:lpstr>
      <vt:lpstr>Cambria Math</vt:lpstr>
      <vt:lpstr>Helvetica</vt:lpstr>
      <vt:lpstr>Office Theme 2013 - 2022</vt:lpstr>
      <vt:lpstr>Hypothesis tests</vt:lpstr>
      <vt:lpstr>Let’s look at Central Park annual snow fall during 1900-1919 vs. 2000-2019</vt:lpstr>
      <vt:lpstr>Let’s look at Central Park annual snow fall during 1900-1919 vs. 2000-2019</vt:lpstr>
      <vt:lpstr>Let’s look at Central Park annual snow fall during 1900-1919 vs. 2000-2019</vt:lpstr>
      <vt:lpstr>Let’s look at Central Park annual snow fall during 1900-1919 vs. 2000-2019</vt:lpstr>
      <vt:lpstr>Let’s look at Central Park annual snow fall during 1900-1919 vs. 2000-2019</vt:lpstr>
      <vt:lpstr>Let’s look at Central Park annual snow fall during 1900-1919 vs. 2000-2019</vt:lpstr>
      <vt:lpstr>What we’re covering today:</vt:lpstr>
      <vt:lpstr>What we’re covering today:</vt:lpstr>
      <vt:lpstr>It’s impossible to infer the population parameters with certainty</vt:lpstr>
      <vt:lpstr>But we still want/need to either accept or reject our hypotheses somehow</vt:lpstr>
      <vt:lpstr>We always test the null hypothesis: that the two populations are the same</vt:lpstr>
      <vt:lpstr>So we make a decision rule: a threshold value of our test statistic to accept/reject H0</vt:lpstr>
      <vt:lpstr>Now let’s actually compute the test statistic</vt:lpstr>
      <vt:lpstr>The t statistic, denoted T0, is the difference in means normalized by a measure of variance</vt:lpstr>
      <vt:lpstr>Notice: magnitude goes up as diff in means goes up or the variances go down</vt:lpstr>
      <vt:lpstr>Pooled variance:</vt:lpstr>
      <vt:lpstr>The t distribution is bell-shaped, but how narrowly peaked depends on deg. of freedom</vt:lpstr>
      <vt:lpstr>The threshold value of the test statistic defines acceptance and rejection regions</vt:lpstr>
      <vt:lpstr>Most often, we’re looking for a difference in means of either sign: two-sided test</vt:lpstr>
      <vt:lpstr>Imagine we performed our analysis and got t=1.5.  What do we conclude?</vt:lpstr>
      <vt:lpstr>Now in a different case we get t=-3.  What do we conclude this time?</vt:lpstr>
      <vt:lpstr>The choice of threshold is a tradeoff between false positives and false negatives</vt:lpstr>
      <vt:lpstr>The choice of threshold is a tradeoff between false positives and false negatives</vt:lpstr>
      <vt:lpstr>More stringent threshold = less false positives but more false negatives</vt:lpstr>
      <vt:lpstr>If we get an insignificant t value, we still can’t say that we “reject” the alternative hypothesis</vt:lpstr>
      <vt:lpstr>Accept/reject framework doesn’t distinguish by how much the threshold is met</vt:lpstr>
      <vt:lpstr>So we also report the p value: the probability of the observed result if H0 was true</vt:lpstr>
      <vt:lpstr>The corresponding p value is computed from the CDF of the t statistic</vt:lpstr>
      <vt:lpstr>Example  p value:</vt:lpstr>
      <vt:lpstr>The smaller the sample size, the larger the t value required for a given p value</vt:lpstr>
      <vt:lpstr>Now let’s actually compute the test statistic</vt:lpstr>
      <vt:lpstr>For 1900-1919 vs. 2000-2019 snow:</vt:lpstr>
      <vt:lpstr>Now let’s switch: for 1900-1919 vs. 2000-2019 annual average minimum temperature:</vt:lpstr>
      <vt:lpstr>What we’re covering today:</vt:lpstr>
      <vt:lpstr>The t test makes several assumptions that quite often are not satisfied</vt:lpstr>
      <vt:lpstr>t-test assumption #1: independence of observations</vt:lpstr>
      <vt:lpstr>t-test assumption #1: independence of observations</vt:lpstr>
      <vt:lpstr>t-test assumption #2: both samples are drawn from normal distributions</vt:lpstr>
      <vt:lpstr>t-test assumption #3: equal variance of the two samples</vt:lpstr>
      <vt:lpstr>t-test assumption #4: the samples are randomly sampled from the population(s) you are claiming them to be sampling</vt:lpstr>
      <vt:lpstr>t-test assumption #4: samples are randomly sampled from a well-defined population</vt:lpstr>
      <vt:lpstr>t-test assumption #4: samples are randomly sampled from a well-defined population</vt:lpstr>
      <vt:lpstr>What we’re covering today:</vt:lpstr>
      <vt:lpstr>Hypothesis tests applied to linear regression </vt:lpstr>
      <vt:lpstr>But conceptually a t test and the test for regression slopes are very similar</vt:lpstr>
      <vt:lpstr>Other hypothesis tests: difference in variance; non-parametric tests</vt:lpstr>
      <vt:lpstr>Confidence intervals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in the Earth &amp; Atmospheric Sciences</dc:title>
  <dc:creator>Spencer Alan Hill</dc:creator>
  <cp:lastModifiedBy>Spencer A Hill</cp:lastModifiedBy>
  <cp:revision>161</cp:revision>
  <cp:lastPrinted>2023-10-23T17:51:39Z</cp:lastPrinted>
  <dcterms:created xsi:type="dcterms:W3CDTF">2023-08-21T13:32:13Z</dcterms:created>
  <dcterms:modified xsi:type="dcterms:W3CDTF">2025-11-21T01:49:49Z</dcterms:modified>
</cp:coreProperties>
</file>