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5"/>
  </p:notesMasterIdLst>
  <p:sldIdLst>
    <p:sldId id="256" r:id="rId2"/>
    <p:sldId id="277" r:id="rId3"/>
    <p:sldId id="284" r:id="rId4"/>
    <p:sldId id="280" r:id="rId5"/>
    <p:sldId id="293" r:id="rId6"/>
    <p:sldId id="299" r:id="rId7"/>
    <p:sldId id="308" r:id="rId8"/>
    <p:sldId id="300" r:id="rId9"/>
    <p:sldId id="301" r:id="rId10"/>
    <p:sldId id="311" r:id="rId11"/>
    <p:sldId id="302" r:id="rId12"/>
    <p:sldId id="305" r:id="rId13"/>
    <p:sldId id="306" r:id="rId14"/>
    <p:sldId id="307" r:id="rId15"/>
    <p:sldId id="310" r:id="rId16"/>
    <p:sldId id="309" r:id="rId17"/>
    <p:sldId id="312" r:id="rId18"/>
    <p:sldId id="313" r:id="rId19"/>
    <p:sldId id="319" r:id="rId20"/>
    <p:sldId id="315" r:id="rId21"/>
    <p:sldId id="316" r:id="rId22"/>
    <p:sldId id="317" r:id="rId23"/>
    <p:sldId id="326" r:id="rId24"/>
    <p:sldId id="327" r:id="rId25"/>
    <p:sldId id="328" r:id="rId26"/>
    <p:sldId id="329" r:id="rId27"/>
    <p:sldId id="330" r:id="rId28"/>
    <p:sldId id="331" r:id="rId29"/>
    <p:sldId id="332" r:id="rId30"/>
    <p:sldId id="333" r:id="rId31"/>
    <p:sldId id="334" r:id="rId32"/>
    <p:sldId id="335" r:id="rId33"/>
    <p:sldId id="336" r:id="rId34"/>
    <p:sldId id="337" r:id="rId35"/>
    <p:sldId id="338" r:id="rId36"/>
    <p:sldId id="339" r:id="rId37"/>
    <p:sldId id="340" r:id="rId38"/>
    <p:sldId id="341" r:id="rId39"/>
    <p:sldId id="342" r:id="rId40"/>
    <p:sldId id="343" r:id="rId41"/>
    <p:sldId id="344" r:id="rId42"/>
    <p:sldId id="345" r:id="rId43"/>
    <p:sldId id="346" r:id="rId44"/>
    <p:sldId id="347" r:id="rId45"/>
    <p:sldId id="348" r:id="rId46"/>
    <p:sldId id="349" r:id="rId47"/>
    <p:sldId id="350" r:id="rId48"/>
    <p:sldId id="351" r:id="rId49"/>
    <p:sldId id="352" r:id="rId50"/>
    <p:sldId id="353" r:id="rId51"/>
    <p:sldId id="354" r:id="rId52"/>
    <p:sldId id="355" r:id="rId53"/>
    <p:sldId id="356" r:id="rId5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3BCC392-C028-7846-9394-326088594AAE}">
          <p14:sldIdLst>
            <p14:sldId id="256"/>
          </p14:sldIdLst>
        </p14:section>
        <p14:section name="Recap of last time and preview" id="{99C17189-3B7F-7146-BA47-BE794993E57F}">
          <p14:sldIdLst>
            <p14:sldId id="277"/>
          </p14:sldIdLst>
        </p14:section>
        <p14:section name="Descriptive statistics" id="{2507CD1A-682C-204D-B5A8-9CB6B8062A02}">
          <p14:sldIdLst>
            <p14:sldId id="284"/>
            <p14:sldId id="280"/>
          </p14:sldIdLst>
        </p14:section>
        <p14:section name="Measures of central tendency" id="{0F762E15-D828-9F47-943E-2B55E431EE1A}">
          <p14:sldIdLst>
            <p14:sldId id="293"/>
            <p14:sldId id="299"/>
            <p14:sldId id="308"/>
            <p14:sldId id="300"/>
            <p14:sldId id="301"/>
            <p14:sldId id="311"/>
            <p14:sldId id="302"/>
            <p14:sldId id="305"/>
            <p14:sldId id="306"/>
            <p14:sldId id="307"/>
            <p14:sldId id="310"/>
            <p14:sldId id="309"/>
            <p14:sldId id="312"/>
            <p14:sldId id="313"/>
            <p14:sldId id="319"/>
            <p14:sldId id="315"/>
            <p14:sldId id="316"/>
            <p14:sldId id="317"/>
          </p14:sldIdLst>
        </p14:section>
        <p14:section name="Measures of dispersion" id="{467FDF4B-718D-EA4A-BD89-1E2BEDB45EDD}">
          <p14:sldIdLst>
            <p14:sldId id="326"/>
            <p14:sldId id="327"/>
            <p14:sldId id="328"/>
            <p14:sldId id="329"/>
            <p14:sldId id="330"/>
            <p14:sldId id="331"/>
            <p14:sldId id="332"/>
            <p14:sldId id="333"/>
            <p14:sldId id="334"/>
            <p14:sldId id="335"/>
            <p14:sldId id="336"/>
            <p14:sldId id="337"/>
            <p14:sldId id="338"/>
            <p14:sldId id="339"/>
            <p14:sldId id="340"/>
            <p14:sldId id="341"/>
            <p14:sldId id="342"/>
            <p14:sldId id="343"/>
            <p14:sldId id="344"/>
            <p14:sldId id="345"/>
            <p14:sldId id="346"/>
            <p14:sldId id="347"/>
          </p14:sldIdLst>
        </p14:section>
        <p14:section name="Measures of shape" id="{AFED5C8E-151C-904D-B5E7-5B0DD02A444D}">
          <p14:sldIdLst>
            <p14:sldId id="348"/>
            <p14:sldId id="349"/>
            <p14:sldId id="350"/>
            <p14:sldId id="351"/>
            <p14:sldId id="352"/>
            <p14:sldId id="353"/>
            <p14:sldId id="354"/>
            <p14:sldId id="355"/>
            <p14:sldId id="356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676"/>
    <p:restoredTop sz="94577"/>
  </p:normalViewPr>
  <p:slideViewPr>
    <p:cSldViewPr snapToGrid="0">
      <p:cViewPr varScale="1">
        <p:scale>
          <a:sx n="112" d="100"/>
          <a:sy n="112" d="100"/>
        </p:scale>
        <p:origin x="30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1" d="100"/>
          <a:sy n="91" d="100"/>
        </p:scale>
        <p:origin x="3808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9021FD-58CC-2F4C-B253-ECFF5457A26A}" type="datetimeFigureOut">
              <a:rPr lang="en-US" smtClean="0"/>
              <a:t>9/22/25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5457FC-CCC6-2445-89CB-675E32C0B4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7802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6328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0274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2963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1416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8440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3380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4481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8883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6523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0984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0671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0592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0052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0118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3418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2301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6907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2963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97754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1068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58957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59290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5852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02097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13339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22003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0601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84448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21190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16080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51342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70494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34988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25014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14760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05911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95920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90121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6992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02925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91405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58321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38276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73315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76436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457FC-CCC6-2445-89CB-675E32C0B42F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0808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08C98-BCC8-8287-D00A-EFFD9D6C36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1" y="914400"/>
            <a:ext cx="10515600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B4B349-32C0-3BCF-09F2-6A84BDD6FC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3657600"/>
            <a:ext cx="105156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94B286-DDFE-ADA3-B3E5-BFF4D45E1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49E4-EF0F-DD4F-9523-E1E9E1AA5371}" type="datetimeFigureOut">
              <a:rPr lang="en-US" smtClean="0"/>
              <a:t>9/22/25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5FC10C-76F1-EB10-89D0-69ADEB69F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F3FAE7-FEBA-589B-EF33-44FE79C7C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6223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20FD-BD32-2C50-4D21-E0095B8B3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C93E87-EF6F-C0CD-E894-2B62844F8A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/>
            </a:lvl1pPr>
            <a:lvl2pPr>
              <a:lnSpc>
                <a:spcPct val="100000"/>
              </a:lnSpc>
              <a:spcBef>
                <a:spcPts val="0"/>
              </a:spcBef>
              <a:defRPr/>
            </a:lvl2pPr>
            <a:lvl3pPr>
              <a:lnSpc>
                <a:spcPct val="100000"/>
              </a:lnSpc>
              <a:spcBef>
                <a:spcPts val="0"/>
              </a:spcBef>
              <a:defRPr/>
            </a:lvl3pPr>
            <a:lvl4pPr>
              <a:lnSpc>
                <a:spcPct val="100000"/>
              </a:lnSpc>
              <a:spcBef>
                <a:spcPts val="0"/>
              </a:spcBef>
              <a:defRPr/>
            </a:lvl4pPr>
            <a:lvl5pPr>
              <a:lnSpc>
                <a:spcPct val="100000"/>
              </a:lnSpc>
              <a:spcBef>
                <a:spcPts val="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7E0573-EA2A-34B9-C57F-60D49BC7DD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49E4-EF0F-DD4F-9523-E1E9E1AA5371}" type="datetimeFigureOut">
              <a:rPr lang="en-US" smtClean="0"/>
              <a:t>9/22/25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EB97ED-5D7E-2EC3-44CD-4E387C4D41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C5499F-0BBA-3E33-CE1D-3FEA55B2E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852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E9C92-7B2F-1A42-36D7-B231AA9C0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42A126-3275-3C8E-6A96-2D1D463B6D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9373C5-835E-F2AC-27CE-5C8ACBB64A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49E4-EF0F-DD4F-9523-E1E9E1AA5371}" type="datetimeFigureOut">
              <a:rPr lang="en-US" smtClean="0"/>
              <a:t>9/22/25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9D3116-F4EB-7341-2DCF-DC275E8F2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25250D-A20A-A6C1-7AF4-0053436FA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6272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5A7D40-8BDA-7B43-D518-1FE0A1D5B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D5099C-2CA4-7353-B6CA-13B99D6817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7BC383-A1B3-C8CA-7473-E34E589208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4597A1-2DFF-9CAD-C441-28156141C5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49E4-EF0F-DD4F-9523-E1E9E1AA5371}" type="datetimeFigureOut">
              <a:rPr lang="en-US" smtClean="0"/>
              <a:t>9/22/25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0AB76D-0433-EA66-D24A-A6494969F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DE3621-C422-652B-17E1-B171C74FA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1976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AA691-1596-651D-1DAE-B3174B103F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9AB1A6-64E4-880E-B2AE-233F41410F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F987BA-9CAF-3D0C-81D9-3DB19AAE9C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F057254-B135-93F7-872D-1D07E46E2F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E59198-49B7-DCEE-5D25-EB619FBC9D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8DE5405-DBAD-CB05-BE54-FAA1B427CB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49E4-EF0F-DD4F-9523-E1E9E1AA5371}" type="datetimeFigureOut">
              <a:rPr lang="en-US" smtClean="0"/>
              <a:t>9/22/25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70819D-07C6-20F0-E3D4-BF736B7A8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8663A17-AFAB-9122-6FA1-98444AC64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568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734F0-A099-B544-FB17-2DE28B8C6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FA3A7B-3FB5-F01D-2B08-0E90027DD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49E4-EF0F-DD4F-9523-E1E9E1AA5371}" type="datetimeFigureOut">
              <a:rPr lang="en-US" smtClean="0"/>
              <a:t>9/22/25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EDE4C1-5109-5D9E-662B-3B05CC02F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D3CECF-6C26-7811-5430-FB801E847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068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A2738C-D1B5-6244-D7E0-1C0B7F119C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49E4-EF0F-DD4F-9523-E1E9E1AA5371}" type="datetimeFigureOut">
              <a:rPr lang="en-US" smtClean="0"/>
              <a:t>9/22/25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4C75AA9-80B4-95E6-DA7C-879922CAA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477BFF-1F2A-665F-B8A8-0F8EAA4C6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293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B72064-F3F7-E22C-D021-4A1A35B29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8D279A-251E-6492-3919-90FF249BD9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E31470-D5F4-4A5F-8F66-8DB91BBA34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93EF56-52E5-1A53-B9BC-27F0950712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49E4-EF0F-DD4F-9523-E1E9E1AA5371}" type="datetimeFigureOut">
              <a:rPr lang="en-US" smtClean="0"/>
              <a:t>9/22/25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C05809-F775-522F-86F5-0CC550638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20FF91-3476-5FFB-E05A-0779F95EF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5221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02294-1AF2-2A1C-7FD6-EAAA8418E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2F4657D-040D-3191-4B97-8AA81AA819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847D77-264C-8897-1742-4CFB2ACC10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D9865E-3AC6-C8BA-7F36-7253B79128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49E4-EF0F-DD4F-9523-E1E9E1AA5371}" type="datetimeFigureOut">
              <a:rPr lang="en-US" smtClean="0"/>
              <a:t>9/22/25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1AACEE-E2C2-628D-5CD8-9B592C811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FD989B-F258-3D63-A518-1AD957246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125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9A86C-AE68-739F-791B-DEE4A28B0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84DB6F-59C5-ED84-6D36-B5630B8B22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A054D2-74A9-73BB-0FDD-A4EB722637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49E4-EF0F-DD4F-9523-E1E9E1AA5371}" type="datetimeFigureOut">
              <a:rPr lang="en-US" smtClean="0"/>
              <a:t>9/22/25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DCDDF5-3467-1E66-EA4A-6F0C803A1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B0D16F-B9D7-36EF-D074-29A011BA6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9031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44C8CBF-12BC-16D3-3905-0AC9C9223A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6CD947-06E0-9D11-7608-252BA3FC5B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FFB25A-3807-703B-124E-3041B45E4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A49E4-EF0F-DD4F-9523-E1E9E1AA5371}" type="datetimeFigureOut">
              <a:rPr lang="en-US" smtClean="0"/>
              <a:t>9/22/25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3B5A98-AF17-C7E4-1C9E-345FF9B79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0EDF90-F4FF-C097-98BC-1F31E8C38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045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2D06845-AE49-EC1D-6051-58A6BB01E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914399"/>
            <a:ext cx="105156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BECCF3-DBDA-1286-8A6E-928F8EB716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743200"/>
            <a:ext cx="10515600" cy="3200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4872C5-F1D7-2993-B1F6-EC0C4D1344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CA49E4-EF0F-DD4F-9523-E1E9E1AA5371}" type="datetimeFigureOut">
              <a:rPr lang="en-US" smtClean="0"/>
              <a:t>9/22/25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F45E7-D9A3-4E75-7003-2DB35744A8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45CB96-A590-0633-E10C-45D6121216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A02442-82E0-014F-95D0-87D437CC68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080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1">
              <a:lumMod val="65000"/>
              <a:lumOff val="35000"/>
            </a:schemeClr>
          </a:solidFill>
          <a:latin typeface="Helvetica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Helvetica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Helvetica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Helvetica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nvestopedia.com/terms/d/descriptive_statistics.asp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emf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emf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ribbr.com/statistics/skewness/" TargetMode="Externa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hyperlink" Target="https://www.scribbr.com/wp-content/uploads/2022/05/Skewness-of-a-distribution-Large.webp" TargetMode="Externa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en.wikipedia.org/wiki/Kurtosis" TargetMode="External"/><Relationship Id="rId4" Type="http://schemas.openxmlformats.org/officeDocument/2006/relationships/image" Target="../media/image39.sv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Kurtosis" TargetMode="External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940F3-0DC9-900C-50AA-FA4445BD2E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4431" y="1122363"/>
            <a:ext cx="10093569" cy="23876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Descriptive statistics</a:t>
            </a:r>
            <a:br>
              <a:rPr lang="en-US" dirty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558D28-989B-EC1A-CF4A-6C1027E39A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4431" y="4079875"/>
            <a:ext cx="10515600" cy="1655762"/>
          </a:xfrm>
        </p:spPr>
        <p:txBody>
          <a:bodyPr/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Lecture 02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EAS 42000/A4200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Fall 2025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Prof. Spencer Hill</a:t>
            </a:r>
          </a:p>
          <a:p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08575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What we’re covering: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b="1" dirty="0"/>
              <a:t>Descriptive statistics: what are they, why do we need them?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Measures of central tendency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Measures of variation</a:t>
            </a:r>
          </a:p>
        </p:txBody>
      </p:sp>
    </p:spTree>
    <p:extLst>
      <p:ext uri="{BB962C8B-B14F-4D97-AF65-F5344CB8AC3E}">
        <p14:creationId xmlns:p14="http://schemas.microsoft.com/office/powerpoint/2010/main" val="3234970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Recall: we’ll use a dataset of daily weather data from a station in Central Park</a:t>
            </a:r>
            <a:endParaRPr lang="en-US" i="1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71A1068-A302-E163-821C-057F518059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15783" y="2844463"/>
            <a:ext cx="2024518" cy="2699358"/>
          </a:xfr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50C4807F-EC63-4D67-42A4-3267FF4D9C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833734"/>
            <a:ext cx="4752479" cy="2675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A32AA9C-4495-D20F-E6C7-453D42BED90E}"/>
              </a:ext>
            </a:extLst>
          </p:cNvPr>
          <p:cNvSpPr txBox="1"/>
          <p:nvPr/>
        </p:nvSpPr>
        <p:spPr>
          <a:xfrm>
            <a:off x="914400" y="5543821"/>
            <a:ext cx="775725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https://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</a:rPr>
              <a:t>www.foxweather.com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</a:rPr>
              <a:t>/weather-news/new-york-city-arguably-has-the-most-unique-weather-observations-in-america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486012A-21F7-325E-A94B-EBC961433F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21224" y="2143967"/>
            <a:ext cx="3638749" cy="3364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2659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are </a:t>
            </a:r>
            <a:r>
              <a:rPr lang="en-US" i="1" dirty="0"/>
              <a:t>descriptive statistics</a:t>
            </a:r>
            <a:r>
              <a:rPr lang="en-US" dirty="0"/>
              <a:t>?</a:t>
            </a:r>
            <a:endParaRPr lang="en-US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What does the phrase </a:t>
            </a:r>
            <a:r>
              <a:rPr lang="en-US" i="1" dirty="0"/>
              <a:t>descriptive statistics </a:t>
            </a:r>
            <a:r>
              <a:rPr lang="en-US" dirty="0"/>
              <a:t>bring to your mind?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 useful definition: “brief informational coefficients that summarize a given data set”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https://www.investopedia.com/terms/d/descriptive_statistics.asp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7952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What we’re covering: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/>
              <a:t>Descriptive statistics: what are they, why do we need them?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b="1" dirty="0"/>
              <a:t>Measures of central tendency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Measures of variation</a:t>
            </a:r>
          </a:p>
        </p:txBody>
      </p:sp>
    </p:spTree>
    <p:extLst>
      <p:ext uri="{BB962C8B-B14F-4D97-AF65-F5344CB8AC3E}">
        <p14:creationId xmlns:p14="http://schemas.microsoft.com/office/powerpoint/2010/main" val="14646647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 words, what do you think a “measure of </a:t>
            </a:r>
            <a:r>
              <a:rPr lang="en-US" i="1" dirty="0"/>
              <a:t>central tendency</a:t>
            </a:r>
            <a:r>
              <a:rPr lang="en-US" dirty="0"/>
              <a:t>” would be?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200"/>
            <a:ext cx="10234246" cy="36576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Answer: what “typical” values of the dataset look like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Boiled down to a single number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But there are different useful meanings of “typical,” and so there are multiple useful measures of central tendency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Are there any that come to your mind?</a:t>
            </a:r>
          </a:p>
        </p:txBody>
      </p:sp>
    </p:spTree>
    <p:extLst>
      <p:ext uri="{BB962C8B-B14F-4D97-AF65-F5344CB8AC3E}">
        <p14:creationId xmlns:p14="http://schemas.microsoft.com/office/powerpoint/2010/main" val="552303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</a:t>
            </a:r>
            <a:r>
              <a:rPr lang="en-US" b="1" dirty="0"/>
              <a:t>mean</a:t>
            </a:r>
            <a:r>
              <a:rPr lang="en-US" dirty="0"/>
              <a:t>:                                                        .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A01D474-467B-0238-CB79-98246D6565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2180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</a:t>
            </a:r>
            <a:r>
              <a:rPr lang="en-US" b="1" dirty="0"/>
              <a:t>mean</a:t>
            </a:r>
            <a:r>
              <a:rPr lang="en-US" dirty="0"/>
              <a:t> (a.k.a. average): sum up all values, divide by the total number of values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80521" y="4265748"/>
            <a:ext cx="4930815" cy="2071870"/>
          </a:xfrm>
        </p:spPr>
        <p:txBody>
          <a:bodyPr numCol="1">
            <a:normAutofit lnSpcReduction="10000"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N: total number of values</a:t>
            </a:r>
          </a:p>
          <a:p>
            <a:r>
              <a:rPr lang="en-US" dirty="0"/>
              <a:t>Sigma: sum over all values     from 1 to N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(“summation notation”)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BFD7EA-4DBE-D6F0-2B7D-449DCD7E02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0904" y="2727522"/>
            <a:ext cx="3009900" cy="1333500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93172E9-9948-02C1-B4DE-983E624E188B}"/>
              </a:ext>
            </a:extLst>
          </p:cNvPr>
          <p:cNvSpPr txBox="1">
            <a:spLocks/>
          </p:cNvSpPr>
          <p:nvPr/>
        </p:nvSpPr>
        <p:spPr>
          <a:xfrm>
            <a:off x="1066800" y="2756700"/>
            <a:ext cx="4930815" cy="3657600"/>
          </a:xfrm>
          <a:prstGeom prst="rect">
            <a:avLst/>
          </a:prstGeom>
        </p:spPr>
        <p:txBody>
          <a:bodyPr vert="horz" lIns="91440" tIns="45720" rIns="91440" bIns="45720" numCol="1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Symbolically: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where</a:t>
            </a:r>
          </a:p>
          <a:p>
            <a:r>
              <a:rPr lang="en-US" dirty="0"/>
              <a:t>overbar: mean</a:t>
            </a:r>
          </a:p>
          <a:p>
            <a:r>
              <a:rPr lang="en-US" dirty="0" err="1"/>
              <a:t>X_i</a:t>
            </a:r>
            <a:r>
              <a:rPr lang="en-US" dirty="0"/>
              <a:t>: the dataset</a:t>
            </a:r>
          </a:p>
          <a:p>
            <a:r>
              <a:rPr lang="en-US" dirty="0"/>
              <a:t>subscript </a:t>
            </a:r>
            <a:r>
              <a:rPr lang="en-US" dirty="0" err="1"/>
              <a:t>i</a:t>
            </a:r>
            <a:r>
              <a:rPr lang="en-US" dirty="0"/>
              <a:t>: index of individual values</a:t>
            </a:r>
          </a:p>
        </p:txBody>
      </p:sp>
    </p:spTree>
    <p:extLst>
      <p:ext uri="{BB962C8B-B14F-4D97-AF65-F5344CB8AC3E}">
        <p14:creationId xmlns:p14="http://schemas.microsoft.com/office/powerpoint/2010/main" val="2735206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</a:t>
            </a:r>
            <a:r>
              <a:rPr lang="en-US" b="1" dirty="0"/>
              <a:t>mean</a:t>
            </a:r>
            <a:r>
              <a:rPr lang="en-US" dirty="0"/>
              <a:t> (a.k.a. average): sum up all values, divide by the total number of values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93172E9-9948-02C1-B4DE-983E624E188B}"/>
              </a:ext>
            </a:extLst>
          </p:cNvPr>
          <p:cNvSpPr txBox="1">
            <a:spLocks/>
          </p:cNvSpPr>
          <p:nvPr/>
        </p:nvSpPr>
        <p:spPr>
          <a:xfrm>
            <a:off x="914400" y="2743200"/>
            <a:ext cx="9998597" cy="3657600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Conceptually: the value such that if every point equaled that value, the sum over all points remained the same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Arguably the most widely used central tendency measure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Extensions/variations: geometric mean; weighted mean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Weighted comes up often in climate: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lat-lon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gridded data, have to weight by surface area of each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gridbox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37930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</a:t>
            </a:r>
            <a:r>
              <a:rPr lang="en-US" b="1" dirty="0"/>
              <a:t>mean</a:t>
            </a:r>
            <a:r>
              <a:rPr lang="en-US" dirty="0"/>
              <a:t> (a.k.a. average): sum up all values, divide by the total number of values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93172E9-9948-02C1-B4DE-983E624E188B}"/>
              </a:ext>
            </a:extLst>
          </p:cNvPr>
          <p:cNvSpPr txBox="1">
            <a:spLocks/>
          </p:cNvSpPr>
          <p:nvPr/>
        </p:nvSpPr>
        <p:spPr>
          <a:xfrm>
            <a:off x="1066800" y="2895600"/>
            <a:ext cx="9998597" cy="3657600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FDCCB39-DE43-E467-EFD2-AB4825EC98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200"/>
            <a:ext cx="10234246" cy="3657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Looking at the temperature and </a:t>
            </a:r>
            <a:r>
              <a:rPr lang="en-US" dirty="0" err="1"/>
              <a:t>precip</a:t>
            </a:r>
            <a:r>
              <a:rPr lang="en-US" dirty="0"/>
              <a:t> timeseries again, what are your guesses for each one’s mean?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3C51E8-34CE-B101-3733-9C9C5D364E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200" y="3679325"/>
            <a:ext cx="3740551" cy="3026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5BE0E8E-C64F-F68F-FD31-5DBAF6D6C2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2103" y="3679325"/>
            <a:ext cx="3806340" cy="302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8838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</a:t>
            </a:r>
            <a:r>
              <a:rPr lang="en-US" b="1" dirty="0"/>
              <a:t>mean</a:t>
            </a:r>
            <a:r>
              <a:rPr lang="en-US" dirty="0"/>
              <a:t> (a.k.a. average): sum up all values, divide by the total number of values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93172E9-9948-02C1-B4DE-983E624E188B}"/>
              </a:ext>
            </a:extLst>
          </p:cNvPr>
          <p:cNvSpPr txBox="1">
            <a:spLocks/>
          </p:cNvSpPr>
          <p:nvPr/>
        </p:nvSpPr>
        <p:spPr>
          <a:xfrm>
            <a:off x="1066800" y="2895600"/>
            <a:ext cx="9998597" cy="3657600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5AFA53-A56E-014A-A33A-FEAB1652FE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665070"/>
            <a:ext cx="6650560" cy="177478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1F2DB78-3050-0736-261B-35CF789041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399" y="4670383"/>
            <a:ext cx="6650557" cy="177478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857005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</a:t>
            </a:r>
            <a:r>
              <a:rPr lang="en-US" b="1" dirty="0"/>
              <a:t>median</a:t>
            </a:r>
            <a:r>
              <a:rPr lang="en-US" dirty="0"/>
              <a:t>:                                                        .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93172E9-9948-02C1-B4DE-983E624E188B}"/>
              </a:ext>
            </a:extLst>
          </p:cNvPr>
          <p:cNvSpPr txBox="1">
            <a:spLocks/>
          </p:cNvSpPr>
          <p:nvPr/>
        </p:nvSpPr>
        <p:spPr>
          <a:xfrm>
            <a:off x="1066800" y="2895600"/>
            <a:ext cx="9998597" cy="3657600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B228C1B-AC9F-E4A1-584E-DBBF77B589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1860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</a:t>
            </a:r>
            <a:r>
              <a:rPr lang="en-US" b="1" dirty="0"/>
              <a:t>median</a:t>
            </a:r>
            <a:r>
              <a:rPr lang="en-US" dirty="0"/>
              <a:t>: sort points in ascending or descending order, then split into two halves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93172E9-9948-02C1-B4DE-983E624E188B}"/>
              </a:ext>
            </a:extLst>
          </p:cNvPr>
          <p:cNvSpPr txBox="1">
            <a:spLocks/>
          </p:cNvSpPr>
          <p:nvPr/>
        </p:nvSpPr>
        <p:spPr>
          <a:xfrm>
            <a:off x="1066800" y="2895600"/>
            <a:ext cx="9998597" cy="3657600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FDCCB39-DE43-E467-EFD2-AB4825EC98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200"/>
            <a:ext cx="10234246" cy="36576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 other words, the value such that half of the points are larger, and half the points are smaller</a:t>
            </a:r>
          </a:p>
          <a:p>
            <a:pPr marL="0" indent="0"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dirty="0"/>
              <a:t>Q: is there always a point in the dataset equal to the median?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A: Yes if 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N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is odd; not always if 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N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is even.</a:t>
            </a:r>
          </a:p>
          <a:p>
            <a:pPr marL="0" indent="0"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dirty="0"/>
              <a:t>Compared to the mean, robust to </a:t>
            </a:r>
            <a:r>
              <a:rPr lang="en-US" i="1" dirty="0"/>
              <a:t>outliers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141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</a:t>
            </a:r>
            <a:r>
              <a:rPr lang="en-US" b="1" dirty="0"/>
              <a:t>median</a:t>
            </a:r>
            <a:r>
              <a:rPr lang="en-US" dirty="0"/>
              <a:t>: sort points in ascending or descending order, then split into two halves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93172E9-9948-02C1-B4DE-983E624E188B}"/>
              </a:ext>
            </a:extLst>
          </p:cNvPr>
          <p:cNvSpPr txBox="1">
            <a:spLocks/>
          </p:cNvSpPr>
          <p:nvPr/>
        </p:nvSpPr>
        <p:spPr>
          <a:xfrm>
            <a:off x="1066800" y="2895600"/>
            <a:ext cx="9998597" cy="3657600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FDCCB39-DE43-E467-EFD2-AB4825EC98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200"/>
            <a:ext cx="10234246" cy="36576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It is a particular case of a more general quantity, </a:t>
            </a:r>
            <a:r>
              <a:rPr lang="en-US" b="1" dirty="0"/>
              <a:t>percentiles</a:t>
            </a: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 </a:t>
            </a:r>
            <a:r>
              <a:rPr lang="en-US" i="1" dirty="0"/>
              <a:t>N</a:t>
            </a:r>
            <a:r>
              <a:rPr lang="en-US" dirty="0"/>
              <a:t>th percentile is the value such that N% of values lie below it and </a:t>
            </a:r>
            <a:r>
              <a:rPr lang="en-US" i="1" dirty="0"/>
              <a:t>(100-N)</a:t>
            </a:r>
            <a:r>
              <a:rPr lang="en-US" dirty="0"/>
              <a:t>% lie above it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Or if written as fraction (0 to 1) instead of percent: 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quantiles</a:t>
            </a:r>
          </a:p>
          <a:p>
            <a:pPr marL="0" indent="0">
              <a:buNone/>
            </a:pPr>
            <a:endParaRPr lang="en-US" b="1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dirty="0"/>
              <a:t>But for central tendency, median is the right choice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76430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</a:t>
            </a:r>
            <a:r>
              <a:rPr lang="en-US" b="1" dirty="0"/>
              <a:t>median</a:t>
            </a:r>
            <a:r>
              <a:rPr lang="en-US" dirty="0"/>
              <a:t>: sort points in ascending or descending order, then split into two halves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93172E9-9948-02C1-B4DE-983E624E188B}"/>
              </a:ext>
            </a:extLst>
          </p:cNvPr>
          <p:cNvSpPr txBox="1">
            <a:spLocks/>
          </p:cNvSpPr>
          <p:nvPr/>
        </p:nvSpPr>
        <p:spPr>
          <a:xfrm>
            <a:off x="1066800" y="2895600"/>
            <a:ext cx="9998597" cy="3657600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FDCCB39-DE43-E467-EFD2-AB4825EC98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200"/>
            <a:ext cx="10234246" cy="3657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Looking at the temperature and </a:t>
            </a:r>
            <a:r>
              <a:rPr lang="en-US" dirty="0" err="1"/>
              <a:t>precip</a:t>
            </a:r>
            <a:r>
              <a:rPr lang="en-US" dirty="0"/>
              <a:t> timeseries again, what are your guesses for each one’s median?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3C51E8-34CE-B101-3733-9C9C5D364E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200" y="3679325"/>
            <a:ext cx="3740551" cy="3026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5BE0E8E-C64F-F68F-FD31-5DBAF6D6C2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2103" y="3679325"/>
            <a:ext cx="3806340" cy="302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4936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</a:t>
            </a:r>
            <a:r>
              <a:rPr lang="en-US" b="1" dirty="0"/>
              <a:t>median</a:t>
            </a:r>
            <a:r>
              <a:rPr lang="en-US" dirty="0"/>
              <a:t>: sort points in ascending or descending order, then split into two halves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93172E9-9948-02C1-B4DE-983E624E188B}"/>
              </a:ext>
            </a:extLst>
          </p:cNvPr>
          <p:cNvSpPr txBox="1">
            <a:spLocks/>
          </p:cNvSpPr>
          <p:nvPr/>
        </p:nvSpPr>
        <p:spPr>
          <a:xfrm>
            <a:off x="1066800" y="2895600"/>
            <a:ext cx="9998597" cy="3657600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727FA395-F107-1B58-3E52-F4FFBA4852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66800" y="2619656"/>
            <a:ext cx="6274970" cy="1674552"/>
          </a:xfrm>
          <a:ln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643C339-E135-4FA2-8CF5-5B0B3EB3E6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0" y="4570151"/>
            <a:ext cx="6606196" cy="167455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1164724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</a:t>
            </a:r>
            <a:r>
              <a:rPr lang="en-US" b="1" dirty="0"/>
              <a:t>mode</a:t>
            </a:r>
            <a:r>
              <a:rPr lang="en-US" dirty="0"/>
              <a:t>:                                                        .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93172E9-9948-02C1-B4DE-983E624E188B}"/>
              </a:ext>
            </a:extLst>
          </p:cNvPr>
          <p:cNvSpPr txBox="1">
            <a:spLocks/>
          </p:cNvSpPr>
          <p:nvPr/>
        </p:nvSpPr>
        <p:spPr>
          <a:xfrm>
            <a:off x="1066800" y="2895600"/>
            <a:ext cx="9998597" cy="3657600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B228C1B-AC9F-E4A1-584E-DBBF77B589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2991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</a:t>
            </a:r>
            <a:r>
              <a:rPr lang="en-US" b="1" dirty="0"/>
              <a:t>mode</a:t>
            </a:r>
            <a:r>
              <a:rPr lang="en-US" dirty="0"/>
              <a:t>: the value that occurs most frequently in the dataset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93172E9-9948-02C1-B4DE-983E624E188B}"/>
              </a:ext>
            </a:extLst>
          </p:cNvPr>
          <p:cNvSpPr txBox="1">
            <a:spLocks/>
          </p:cNvSpPr>
          <p:nvPr/>
        </p:nvSpPr>
        <p:spPr>
          <a:xfrm>
            <a:off x="1066800" y="2895600"/>
            <a:ext cx="9998597" cy="3657600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FDCCB39-DE43-E467-EFD2-AB4825EC98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200"/>
            <a:ext cx="10234246" cy="36576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So in a sense, it’s the most literal sense of a “typical” value: the one that occurs most often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If there’s a tie: all of them are the mode; the mode is multi-valued</a:t>
            </a:r>
          </a:p>
        </p:txBody>
      </p:sp>
    </p:spTree>
    <p:extLst>
      <p:ext uri="{BB962C8B-B14F-4D97-AF65-F5344CB8AC3E}">
        <p14:creationId xmlns:p14="http://schemas.microsoft.com/office/powerpoint/2010/main" val="35805281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</a:t>
            </a:r>
            <a:r>
              <a:rPr lang="en-US" b="1" dirty="0"/>
              <a:t>mode</a:t>
            </a:r>
            <a:r>
              <a:rPr lang="en-US" dirty="0"/>
              <a:t>: the value that occurs most frequently in the dataset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93172E9-9948-02C1-B4DE-983E624E188B}"/>
              </a:ext>
            </a:extLst>
          </p:cNvPr>
          <p:cNvSpPr txBox="1">
            <a:spLocks/>
          </p:cNvSpPr>
          <p:nvPr/>
        </p:nvSpPr>
        <p:spPr>
          <a:xfrm>
            <a:off x="1066800" y="2895600"/>
            <a:ext cx="9998597" cy="3657600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FDCCB39-DE43-E467-EFD2-AB4825EC98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200"/>
            <a:ext cx="10234246" cy="36576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dirty="0"/>
              <a:t>Q: For our temperature data (ignoring the spurious “0” values we discussed), do you expect there to be a single mode?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A: It depends on the precision of the measurement!  </a:t>
            </a:r>
          </a:p>
          <a:p>
            <a:pPr marL="0" indent="0"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dirty="0"/>
              <a:t>For a continuous, unbounded quantity like temperature (assuming we’re far from absolute zero!), the actual daily average will never repeat.  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But all measurements have finite precision!</a:t>
            </a:r>
          </a:p>
          <a:p>
            <a:pPr marL="0" indent="0"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6609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</a:t>
            </a:r>
            <a:r>
              <a:rPr lang="en-US" b="1" dirty="0"/>
              <a:t>mode</a:t>
            </a:r>
            <a:r>
              <a:rPr lang="en-US" dirty="0"/>
              <a:t>: the value that occurs most frequently in the dataset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93172E9-9948-02C1-B4DE-983E624E188B}"/>
              </a:ext>
            </a:extLst>
          </p:cNvPr>
          <p:cNvSpPr txBox="1">
            <a:spLocks/>
          </p:cNvSpPr>
          <p:nvPr/>
        </p:nvSpPr>
        <p:spPr>
          <a:xfrm>
            <a:off x="1066800" y="2895600"/>
            <a:ext cx="9998597" cy="3657600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FDCCB39-DE43-E467-EFD2-AB4825EC98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200"/>
            <a:ext cx="10234246" cy="3657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Looking at the temperature and </a:t>
            </a:r>
            <a:r>
              <a:rPr lang="en-US" dirty="0" err="1"/>
              <a:t>precip</a:t>
            </a:r>
            <a:r>
              <a:rPr lang="en-US" dirty="0"/>
              <a:t> timeseries again, what are your guesses for each one’s mode?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3C51E8-34CE-B101-3733-9C9C5D364E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200" y="3679325"/>
            <a:ext cx="3740551" cy="3026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5BE0E8E-C64F-F68F-FD31-5DBAF6D6C2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2103" y="3679325"/>
            <a:ext cx="3806340" cy="302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8923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</a:t>
            </a:r>
            <a:r>
              <a:rPr lang="en-US" b="1" dirty="0"/>
              <a:t>mode</a:t>
            </a:r>
            <a:r>
              <a:rPr lang="en-US" dirty="0"/>
              <a:t>: the value that occurs most frequently in the dataset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93172E9-9948-02C1-B4DE-983E624E188B}"/>
              </a:ext>
            </a:extLst>
          </p:cNvPr>
          <p:cNvSpPr txBox="1">
            <a:spLocks/>
          </p:cNvSpPr>
          <p:nvPr/>
        </p:nvSpPr>
        <p:spPr>
          <a:xfrm>
            <a:off x="1066800" y="2895600"/>
            <a:ext cx="9998597" cy="3657600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9C049A5-E5FC-0A8B-7E62-14E40A5CE6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399" y="2539638"/>
            <a:ext cx="6737549" cy="175457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21E6804-B546-FAE5-4EBF-AAE6E3DE63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399" y="4731794"/>
            <a:ext cx="6367864" cy="147223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244894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Different measures of central tendency can have similar or very different values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93172E9-9948-02C1-B4DE-983E624E188B}"/>
              </a:ext>
            </a:extLst>
          </p:cNvPr>
          <p:cNvSpPr txBox="1">
            <a:spLocks/>
          </p:cNvSpPr>
          <p:nvPr/>
        </p:nvSpPr>
        <p:spPr>
          <a:xfrm>
            <a:off x="1066800" y="2895600"/>
            <a:ext cx="9998597" cy="3657600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E764C9B2-1CA5-9B1A-C367-27DA1C8B2A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833508"/>
              </p:ext>
            </p:extLst>
          </p:nvPr>
        </p:nvGraphicFramePr>
        <p:xfrm>
          <a:off x="2002098" y="2627582"/>
          <a:ext cx="8127999" cy="249936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3357047216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385419642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8360659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Helvetica" pitchFamily="2" charset="0"/>
                        </a:rPr>
                        <a:t>Measure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Helvetica" pitchFamily="2" charset="0"/>
                        </a:rPr>
                        <a:t>Precipitation [inches]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Helvetica" pitchFamily="2" charset="0"/>
                        </a:rPr>
                        <a:t>Temperature [°F]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545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Helvetica" pitchFamily="2" charset="0"/>
                        </a:rPr>
                        <a:t>Mean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Helvetica" pitchFamily="2" charset="0"/>
                        </a:rPr>
                        <a:t>0.1246…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Helvetica" pitchFamily="2" charset="0"/>
                        </a:rPr>
                        <a:t>54.0392…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5642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Helvetica" pitchFamily="2" charset="0"/>
                        </a:rPr>
                        <a:t>Median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Helvetica" pitchFamily="2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Helvetica" pitchFamily="2" charset="0"/>
                        </a:rPr>
                        <a:t>55.0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1830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Helvetica" pitchFamily="2" charset="0"/>
                        </a:rPr>
                        <a:t>Mode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Helvetica" pitchFamily="2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Helvetica" pitchFamily="2" charset="0"/>
                        </a:rPr>
                        <a:t>72.5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5614905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9DF0AA33-066F-FB58-3BEE-73BD5FAFBAD1}"/>
              </a:ext>
            </a:extLst>
          </p:cNvPr>
          <p:cNvSpPr txBox="1"/>
          <p:nvPr/>
        </p:nvSpPr>
        <p:spPr>
          <a:xfrm>
            <a:off x="679048" y="5297270"/>
            <a:ext cx="1083390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BUT for temperature, these values come with a caveat, </a:t>
            </a:r>
          </a:p>
          <a:p>
            <a:r>
              <a:rPr lang="en-US" sz="2800" dirty="0"/>
              <a:t>because of the spurious points we found!  </a:t>
            </a:r>
          </a:p>
          <a:p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These calculations include them along with all the others.</a:t>
            </a:r>
          </a:p>
        </p:txBody>
      </p:sp>
    </p:spTree>
    <p:extLst>
      <p:ext uri="{BB962C8B-B14F-4D97-AF65-F5344CB8AC3E}">
        <p14:creationId xmlns:p14="http://schemas.microsoft.com/office/powerpoint/2010/main" val="314754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What we’re covering today: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/>
              <a:t>Measures of dispersion </a:t>
            </a:r>
          </a:p>
          <a:p>
            <a:pPr marL="0" indent="0">
              <a:buNone/>
            </a:pPr>
            <a:r>
              <a:rPr lang="en-US" b="1" dirty="0"/>
              <a:t>  range, variance, standard deviation, coefficient of variation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 startAt="2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Measures of shape</a:t>
            </a:r>
          </a:p>
        </p:txBody>
      </p:sp>
    </p:spTree>
    <p:extLst>
      <p:ext uri="{BB962C8B-B14F-4D97-AF65-F5344CB8AC3E}">
        <p14:creationId xmlns:p14="http://schemas.microsoft.com/office/powerpoint/2010/main" val="18637487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</a:t>
            </a:r>
            <a:r>
              <a:rPr lang="en-US" b="1" dirty="0"/>
              <a:t>range</a:t>
            </a:r>
            <a:r>
              <a:rPr lang="en-US" dirty="0"/>
              <a:t>:</a:t>
            </a:r>
            <a:r>
              <a:rPr lang="en-US" b="1" dirty="0"/>
              <a:t>                                                        </a:t>
            </a:r>
            <a:r>
              <a:rPr lang="en-US" dirty="0"/>
              <a:t>.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C513639-926F-3B74-01CB-1DF3DE0B10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0867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</a:t>
            </a:r>
            <a:r>
              <a:rPr lang="en-US" b="1" dirty="0"/>
              <a:t>range</a:t>
            </a:r>
            <a:r>
              <a:rPr lang="en-US" dirty="0"/>
              <a:t>: difference between the largest and smallest values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E80D2EB-A59C-28B6-426F-2DFA24A3D1AA}"/>
              </a:ext>
            </a:extLst>
          </p:cNvPr>
          <p:cNvSpPr txBox="1">
            <a:spLocks/>
          </p:cNvSpPr>
          <p:nvPr/>
        </p:nvSpPr>
        <p:spPr>
          <a:xfrm>
            <a:off x="914400" y="2743200"/>
            <a:ext cx="10515600" cy="3200401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Symbolically: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Conceptually: the total “width” of the dataset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Just how different can two values be?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47CFC8-B02A-40A9-E001-343F699422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0391" y="3146550"/>
            <a:ext cx="3886200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1723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</a:t>
            </a:r>
            <a:r>
              <a:rPr lang="en-US" b="1" dirty="0"/>
              <a:t>range</a:t>
            </a:r>
            <a:r>
              <a:rPr lang="en-US" dirty="0"/>
              <a:t>: difference between the largest and smallest values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076D9E3-6E9E-5F96-36CB-4CAB99F3F9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5049" y="3242070"/>
            <a:ext cx="4517572" cy="339062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4DECAE4-6B29-49DD-63B4-44176C4F3A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0789" y="3253839"/>
            <a:ext cx="4517573" cy="3390630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30B0A-4A98-DE11-7CFB-12DF837E55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200"/>
            <a:ext cx="10212779" cy="10212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Looking at the temperature and </a:t>
            </a:r>
            <a:r>
              <a:rPr lang="en-US" dirty="0" err="1"/>
              <a:t>precip</a:t>
            </a:r>
            <a:r>
              <a:rPr lang="en-US" dirty="0"/>
              <a:t> timeseries again, what are your guesses for each one’s range?</a:t>
            </a:r>
          </a:p>
        </p:txBody>
      </p:sp>
    </p:spTree>
    <p:extLst>
      <p:ext uri="{BB962C8B-B14F-4D97-AF65-F5344CB8AC3E}">
        <p14:creationId xmlns:p14="http://schemas.microsoft.com/office/powerpoint/2010/main" val="227170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</a:t>
            </a:r>
            <a:r>
              <a:rPr lang="en-US" b="1" dirty="0"/>
              <a:t>range</a:t>
            </a:r>
            <a:r>
              <a:rPr lang="en-US" dirty="0"/>
              <a:t>: difference between the largest and smallest values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593E8F4-2DE1-D62E-FCFE-444DF7043E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14399" y="5095504"/>
            <a:ext cx="10549749" cy="1254166"/>
          </a:xfrm>
          <a:ln>
            <a:solidFill>
              <a:schemeClr val="tx1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F02C4E2-3978-A360-3792-8A51A2E56F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399" y="2855850"/>
            <a:ext cx="6830539" cy="191803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171256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</a:t>
            </a:r>
            <a:r>
              <a:rPr lang="en-US" b="1" dirty="0"/>
              <a:t>range</a:t>
            </a:r>
            <a:r>
              <a:rPr lang="en-US" dirty="0"/>
              <a:t>: difference between the largest and smallest values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5C4B798-7C71-7F4C-234E-7440E0EC43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5087257"/>
            <a:ext cx="10649647" cy="126604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798546F-B1F1-73CD-D9A2-2C8D8B8965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2806699"/>
            <a:ext cx="7090152" cy="199093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350719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</a:t>
            </a:r>
            <a:r>
              <a:rPr lang="en-US" b="1" dirty="0"/>
              <a:t>interquartile range</a:t>
            </a:r>
            <a:r>
              <a:rPr lang="en-US" dirty="0"/>
              <a:t>: difference between the 25</a:t>
            </a:r>
            <a:r>
              <a:rPr lang="en-US" baseline="30000" dirty="0"/>
              <a:t>th</a:t>
            </a:r>
            <a:r>
              <a:rPr lang="en-US" dirty="0"/>
              <a:t> and 75</a:t>
            </a:r>
            <a:r>
              <a:rPr lang="en-US" baseline="30000" dirty="0"/>
              <a:t>th</a:t>
            </a:r>
            <a:r>
              <a:rPr lang="en-US" dirty="0"/>
              <a:t> percentile values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E80D2EB-A59C-28B6-426F-2DFA24A3D1AA}"/>
              </a:ext>
            </a:extLst>
          </p:cNvPr>
          <p:cNvSpPr txBox="1">
            <a:spLocks/>
          </p:cNvSpPr>
          <p:nvPr/>
        </p:nvSpPr>
        <p:spPr>
          <a:xfrm>
            <a:off x="914400" y="2743200"/>
            <a:ext cx="10515600" cy="3200401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Quartiles: split dataset into four “bins”: 0</a:t>
            </a:r>
            <a:r>
              <a:rPr lang="en-US" baseline="30000" dirty="0"/>
              <a:t>th</a:t>
            </a:r>
            <a:r>
              <a:rPr lang="en-US" dirty="0"/>
              <a:t> to 25</a:t>
            </a:r>
            <a:r>
              <a:rPr lang="en-US" baseline="30000" dirty="0"/>
              <a:t>th</a:t>
            </a:r>
            <a:r>
              <a:rPr lang="en-US" dirty="0"/>
              <a:t> percentile, 25</a:t>
            </a:r>
            <a:r>
              <a:rPr lang="en-US" baseline="30000" dirty="0"/>
              <a:t>th</a:t>
            </a:r>
            <a:r>
              <a:rPr lang="en-US" dirty="0"/>
              <a:t>-median, median-75</a:t>
            </a:r>
            <a:r>
              <a:rPr lang="en-US" baseline="30000" dirty="0"/>
              <a:t>th</a:t>
            </a:r>
            <a:r>
              <a:rPr lang="en-US" dirty="0"/>
              <a:t>, 75</a:t>
            </a:r>
            <a:r>
              <a:rPr lang="en-US" baseline="30000" dirty="0"/>
              <a:t>th</a:t>
            </a:r>
            <a:r>
              <a:rPr lang="en-US" dirty="0"/>
              <a:t>-100</a:t>
            </a:r>
            <a:r>
              <a:rPr lang="en-US" baseline="30000" dirty="0"/>
              <a:t>th</a:t>
            </a:r>
            <a:r>
              <a:rPr lang="en-US" dirty="0"/>
              <a:t>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Quartile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= 4 even bins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; quintile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= 5 bins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; decile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10 bins; etc.</a:t>
            </a:r>
            <a:endParaRPr lang="en-US" i="1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Interquartile range (or “IQR”): difference between 75</a:t>
            </a:r>
            <a:r>
              <a:rPr lang="en-US" baseline="30000" dirty="0"/>
              <a:t>th</a:t>
            </a:r>
            <a:r>
              <a:rPr lang="en-US" dirty="0"/>
              <a:t> and 25</a:t>
            </a:r>
            <a:r>
              <a:rPr lang="en-US" baseline="30000" dirty="0"/>
              <a:t>th</a:t>
            </a: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Much less sensitive to outliers than full range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4398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</a:t>
            </a:r>
            <a:r>
              <a:rPr lang="en-US" b="1" dirty="0"/>
              <a:t>interquartile range</a:t>
            </a:r>
            <a:r>
              <a:rPr lang="en-US" dirty="0"/>
              <a:t>: difference between the 25</a:t>
            </a:r>
            <a:r>
              <a:rPr lang="en-US" baseline="30000" dirty="0"/>
              <a:t>th</a:t>
            </a:r>
            <a:r>
              <a:rPr lang="en-US" dirty="0"/>
              <a:t> and 75</a:t>
            </a:r>
            <a:r>
              <a:rPr lang="en-US" baseline="30000" dirty="0"/>
              <a:t>th</a:t>
            </a:r>
            <a:r>
              <a:rPr lang="en-US" dirty="0"/>
              <a:t> percentile values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F0E635-DA88-4FBC-F6AF-14446CBAA0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398" y="4945499"/>
            <a:ext cx="7013799" cy="157405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D50E806-86AA-01D5-421C-0C4BC34EA6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399" y="2659496"/>
            <a:ext cx="7509103" cy="191250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2398307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</a:t>
            </a:r>
            <a:r>
              <a:rPr lang="en-US" b="1" dirty="0"/>
              <a:t>interquartile range</a:t>
            </a:r>
            <a:r>
              <a:rPr lang="en-US" dirty="0"/>
              <a:t>: difference between the 25</a:t>
            </a:r>
            <a:r>
              <a:rPr lang="en-US" baseline="30000" dirty="0"/>
              <a:t>th</a:t>
            </a:r>
            <a:r>
              <a:rPr lang="en-US" dirty="0"/>
              <a:t> and 75</a:t>
            </a:r>
            <a:r>
              <a:rPr lang="en-US" baseline="30000" dirty="0"/>
              <a:t>th</a:t>
            </a:r>
            <a:r>
              <a:rPr lang="en-US" dirty="0"/>
              <a:t> percentile values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F7F7212-DA7E-63E8-EA7C-1FE3069B00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4916386"/>
            <a:ext cx="6289264" cy="141145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1131666-5F61-2B23-5D66-2D45AAEC88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2600121"/>
            <a:ext cx="7742228" cy="197188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23947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</a:t>
            </a:r>
            <a:r>
              <a:rPr lang="en-US" b="1" dirty="0"/>
              <a:t>variance</a:t>
            </a:r>
            <a:r>
              <a:rPr lang="en-US" dirty="0"/>
              <a:t>:</a:t>
            </a:r>
            <a:r>
              <a:rPr lang="en-US" b="1" dirty="0"/>
              <a:t>                                                        </a:t>
            </a:r>
            <a:r>
              <a:rPr lang="en-US" dirty="0"/>
              <a:t>.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C513639-926F-3B74-01CB-1DF3DE0B10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2531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</a:t>
            </a:r>
            <a:r>
              <a:rPr lang="en-US" b="1" dirty="0"/>
              <a:t>variance: </a:t>
            </a:r>
            <a:r>
              <a:rPr lang="en-US" dirty="0"/>
              <a:t>average of square of differences from the mean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80521" y="4265748"/>
            <a:ext cx="4930815" cy="2071870"/>
          </a:xfrm>
        </p:spPr>
        <p:txBody>
          <a:bodyPr numCol="1">
            <a:normAutofit lnSpcReduction="10000"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/>
              <a:t>N: total number of values</a:t>
            </a:r>
          </a:p>
          <a:p>
            <a:r>
              <a:rPr lang="en-US" dirty="0"/>
              <a:t>Sigma: sum over all values     from 1 to N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(“summation notation”)</a:t>
            </a:r>
          </a:p>
          <a:p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93172E9-9948-02C1-B4DE-983E624E188B}"/>
              </a:ext>
            </a:extLst>
          </p:cNvPr>
          <p:cNvSpPr txBox="1">
            <a:spLocks/>
          </p:cNvSpPr>
          <p:nvPr/>
        </p:nvSpPr>
        <p:spPr>
          <a:xfrm>
            <a:off x="1066800" y="2756700"/>
            <a:ext cx="4930815" cy="3657600"/>
          </a:xfrm>
          <a:prstGeom prst="rect">
            <a:avLst/>
          </a:prstGeom>
        </p:spPr>
        <p:txBody>
          <a:bodyPr vert="horz" lIns="91440" tIns="45720" rIns="91440" bIns="45720" numCol="1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Symbolically: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where</a:t>
            </a:r>
          </a:p>
          <a:p>
            <a:r>
              <a:rPr lang="en-US" dirty="0"/>
              <a:t>overbar: mean</a:t>
            </a:r>
          </a:p>
          <a:p>
            <a:r>
              <a:rPr lang="en-US" dirty="0" err="1"/>
              <a:t>X_i</a:t>
            </a:r>
            <a:r>
              <a:rPr lang="en-US" dirty="0"/>
              <a:t>: the dataset</a:t>
            </a:r>
          </a:p>
          <a:p>
            <a:r>
              <a:rPr lang="en-US" dirty="0"/>
              <a:t>subscript </a:t>
            </a:r>
            <a:r>
              <a:rPr lang="en-US" dirty="0" err="1"/>
              <a:t>i</a:t>
            </a:r>
            <a:r>
              <a:rPr lang="en-US" dirty="0"/>
              <a:t>: index of individual values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9527419-65E2-9744-A130-BA5D3BF88E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7000" y="2714750"/>
            <a:ext cx="5270500" cy="133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90722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</a:t>
            </a:r>
            <a:r>
              <a:rPr lang="en-US" b="1" dirty="0"/>
              <a:t>variance: </a:t>
            </a:r>
            <a:r>
              <a:rPr lang="en-US" dirty="0"/>
              <a:t>average of square of differences from the mean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FE834CB-31CC-B460-856E-DE2C5B30B1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Q: What are the units of var(X)?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A: The square of the units of X (e.g. inches</a:t>
            </a:r>
            <a:r>
              <a:rPr lang="en-US" baseline="30000" dirty="0">
                <a:solidFill>
                  <a:schemeClr val="bg1">
                    <a:lumMod val="50000"/>
                  </a:schemeClr>
                </a:solidFill>
              </a:rPr>
              <a:t>2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for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precip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Q: What’s the smallest possible value of variance?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A: Zero.  If all values are identical.  Can’t be negative!</a:t>
            </a:r>
          </a:p>
        </p:txBody>
      </p:sp>
    </p:spTree>
    <p:extLst>
      <p:ext uri="{BB962C8B-B14F-4D97-AF65-F5344CB8AC3E}">
        <p14:creationId xmlns:p14="http://schemas.microsoft.com/office/powerpoint/2010/main" val="4197486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</a:t>
            </a:r>
            <a:r>
              <a:rPr lang="en-US" b="1" dirty="0"/>
              <a:t>variance: </a:t>
            </a:r>
            <a:r>
              <a:rPr lang="en-US" dirty="0"/>
              <a:t>average of square of differences from the mean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076D9E3-6E9E-5F96-36CB-4CAB99F3F9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5049" y="3242070"/>
            <a:ext cx="4517572" cy="339062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4DECAE4-6B29-49DD-63B4-44176C4F3A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0789" y="3253839"/>
            <a:ext cx="4517573" cy="3390630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30B0A-4A98-DE11-7CFB-12DF837E55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200"/>
            <a:ext cx="10212779" cy="10212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Looking at the temperature and </a:t>
            </a:r>
            <a:r>
              <a:rPr lang="en-US" dirty="0" err="1"/>
              <a:t>precip</a:t>
            </a:r>
            <a:r>
              <a:rPr lang="en-US" dirty="0"/>
              <a:t> timeseries again, what are your guesses for each one’s variance?</a:t>
            </a:r>
          </a:p>
        </p:txBody>
      </p:sp>
    </p:spTree>
    <p:extLst>
      <p:ext uri="{BB962C8B-B14F-4D97-AF65-F5344CB8AC3E}">
        <p14:creationId xmlns:p14="http://schemas.microsoft.com/office/powerpoint/2010/main" val="55955901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</a:t>
            </a:r>
            <a:r>
              <a:rPr lang="en-US" b="1" dirty="0"/>
              <a:t>variance: </a:t>
            </a:r>
            <a:r>
              <a:rPr lang="en-US" dirty="0"/>
              <a:t>average of square of differences from the mean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CEC4346-DA8F-8D86-3FF6-818AD14BB3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4716647"/>
            <a:ext cx="6438158" cy="16485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244E9C0-5468-6671-06F6-C81645A5A8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2606054"/>
            <a:ext cx="6438158" cy="164852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2620EE4-A870-4F41-0555-A3622C429FD1}"/>
              </a:ext>
            </a:extLst>
          </p:cNvPr>
          <p:cNvSpPr txBox="1"/>
          <p:nvPr/>
        </p:nvSpPr>
        <p:spPr>
          <a:xfrm>
            <a:off x="7552708" y="2285999"/>
            <a:ext cx="387729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Helvetica" pitchFamily="2" charset="0"/>
              </a:rPr>
              <a:t>Q: What’s a reasonable level of precision (i.e. number of decimal points to include) for reporting these quantities?</a:t>
            </a:r>
          </a:p>
          <a:p>
            <a:endParaRPr lang="en-US" sz="2400" dirty="0">
              <a:latin typeface="Helvetica" pitchFamily="2" charset="0"/>
            </a:endParaRPr>
          </a:p>
          <a:p>
            <a:r>
              <a:rPr lang="en-US" sz="2400" dirty="0">
                <a:latin typeface="Helvetica" pitchFamily="2" charset="0"/>
              </a:rPr>
              <a:t>A: </a:t>
            </a:r>
            <a:r>
              <a:rPr lang="en-US" sz="2400" dirty="0" err="1">
                <a:latin typeface="Helvetica" pitchFamily="2" charset="0"/>
              </a:rPr>
              <a:t>Precip</a:t>
            </a:r>
            <a:r>
              <a:rPr lang="en-US" sz="2400" dirty="0">
                <a:latin typeface="Helvetica" pitchFamily="2" charset="0"/>
              </a:rPr>
              <a:t> reported to nearest 0.01 inch; temperature to nearest 0.5 deg F, so no more than that: 0.12 and 316.0</a:t>
            </a:r>
          </a:p>
        </p:txBody>
      </p:sp>
    </p:spTree>
    <p:extLst>
      <p:ext uri="{BB962C8B-B14F-4D97-AF65-F5344CB8AC3E}">
        <p14:creationId xmlns:p14="http://schemas.microsoft.com/office/powerpoint/2010/main" val="2597666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</a:t>
            </a:r>
            <a:r>
              <a:rPr lang="en-US" b="1" dirty="0"/>
              <a:t>standard deviation</a:t>
            </a:r>
            <a:r>
              <a:rPr lang="en-US" dirty="0"/>
              <a:t>:</a:t>
            </a:r>
            <a:r>
              <a:rPr lang="en-US" b="1" dirty="0"/>
              <a:t>                                                        </a:t>
            </a:r>
            <a:r>
              <a:rPr lang="en-US" dirty="0"/>
              <a:t>.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C513639-926F-3B74-01CB-1DF3DE0B10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23864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</a:t>
            </a:r>
            <a:r>
              <a:rPr lang="en-US" b="1" dirty="0"/>
              <a:t>standard deviation: </a:t>
            </a:r>
            <a:r>
              <a:rPr lang="en-US" dirty="0"/>
              <a:t>the square root of the variance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93172E9-9948-02C1-B4DE-983E624E188B}"/>
              </a:ext>
            </a:extLst>
          </p:cNvPr>
          <p:cNvSpPr txBox="1">
            <a:spLocks/>
          </p:cNvSpPr>
          <p:nvPr/>
        </p:nvSpPr>
        <p:spPr>
          <a:xfrm>
            <a:off x="1066800" y="2756700"/>
            <a:ext cx="10363200" cy="3657600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Symbolically: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As such, variance is often written as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2B58575-6AC5-B9DE-F3D8-17E7691DE5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3100" y="5272141"/>
            <a:ext cx="431800" cy="4191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E6F23B4-5FEA-0DF7-545C-3D65A2BB96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5815" y="2603500"/>
            <a:ext cx="7772400" cy="1627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77786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</a:t>
            </a:r>
            <a:r>
              <a:rPr lang="en-US" b="1" dirty="0"/>
              <a:t>standard deviation: </a:t>
            </a:r>
            <a:r>
              <a:rPr lang="en-US" dirty="0"/>
              <a:t>the square root of the variance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FE834CB-31CC-B460-856E-DE2C5B30B1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Q: What are the units of </a:t>
            </a:r>
            <a:r>
              <a:rPr lang="en-US" dirty="0" err="1"/>
              <a:t>stdev</a:t>
            </a:r>
            <a:r>
              <a:rPr lang="en-US" dirty="0"/>
              <a:t>(X)?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A: The same as the units of X (e.g. inches for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precip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Q: What’s the smallest possible value of the standard deviation?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A: Zero.  If all values are identical.  Can’t be negative!</a:t>
            </a:r>
          </a:p>
        </p:txBody>
      </p:sp>
    </p:spTree>
    <p:extLst>
      <p:ext uri="{BB962C8B-B14F-4D97-AF65-F5344CB8AC3E}">
        <p14:creationId xmlns:p14="http://schemas.microsoft.com/office/powerpoint/2010/main" val="1307604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</a:t>
            </a:r>
            <a:r>
              <a:rPr lang="en-US" b="1" dirty="0"/>
              <a:t>standard deviation: </a:t>
            </a:r>
            <a:r>
              <a:rPr lang="en-US" dirty="0"/>
              <a:t>the square root of the variance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076D9E3-6E9E-5F96-36CB-4CAB99F3F9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5049" y="3242070"/>
            <a:ext cx="4517572" cy="339062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4DECAE4-6B29-49DD-63B4-44176C4F3A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0789" y="3253839"/>
            <a:ext cx="4517573" cy="3390630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0A30B0A-4A98-DE11-7CFB-12DF837E55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743200"/>
            <a:ext cx="10212779" cy="10212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Looking at the temperature and </a:t>
            </a:r>
            <a:r>
              <a:rPr lang="en-US" dirty="0" err="1"/>
              <a:t>precip</a:t>
            </a:r>
            <a:r>
              <a:rPr lang="en-US" dirty="0"/>
              <a:t> timeseries again, what are your guesses for each one’s standard deviation?</a:t>
            </a:r>
          </a:p>
        </p:txBody>
      </p:sp>
    </p:spTree>
    <p:extLst>
      <p:ext uri="{BB962C8B-B14F-4D97-AF65-F5344CB8AC3E}">
        <p14:creationId xmlns:p14="http://schemas.microsoft.com/office/powerpoint/2010/main" val="370158609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</a:t>
            </a:r>
            <a:r>
              <a:rPr lang="en-US" b="1" dirty="0"/>
              <a:t>standard deviation: </a:t>
            </a:r>
            <a:r>
              <a:rPr lang="en-US" dirty="0"/>
              <a:t>the square root of the variance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B54DAEB-12B8-910B-B334-DFDA65D34E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399" y="2757219"/>
            <a:ext cx="5788869" cy="148227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131DC24-1555-BD83-F34A-0307B0F04F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399" y="4572001"/>
            <a:ext cx="5788869" cy="148227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74403DD-5D63-432C-F879-21FE58989E1F}"/>
              </a:ext>
            </a:extLst>
          </p:cNvPr>
          <p:cNvSpPr txBox="1"/>
          <p:nvPr/>
        </p:nvSpPr>
        <p:spPr>
          <a:xfrm>
            <a:off x="6899564" y="2643889"/>
            <a:ext cx="453043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Helvetica" pitchFamily="2" charset="0"/>
              </a:rPr>
              <a:t>Trick Q: Which quantity, temperature or </a:t>
            </a:r>
            <a:r>
              <a:rPr lang="en-US" sz="2400" dirty="0" err="1">
                <a:latin typeface="Helvetica" pitchFamily="2" charset="0"/>
              </a:rPr>
              <a:t>precip</a:t>
            </a:r>
            <a:r>
              <a:rPr lang="en-US" sz="2400" dirty="0">
                <a:latin typeface="Helvetica" pitchFamily="2" charset="0"/>
              </a:rPr>
              <a:t>, has a “larger” standard deviation?</a:t>
            </a:r>
          </a:p>
          <a:p>
            <a:endParaRPr lang="en-US" sz="2400" dirty="0">
              <a:latin typeface="Helvetica" pitchFamily="2" charset="0"/>
            </a:endParaRPr>
          </a:p>
          <a:p>
            <a:r>
              <a:rPr lang="en-US" sz="2400" dirty="0">
                <a:latin typeface="Helvetica" pitchFamily="2" charset="0"/>
              </a:rPr>
              <a:t>A: They can’t be compared!  They have different dimensions, making them </a:t>
            </a:r>
            <a:r>
              <a:rPr lang="en-US" sz="2400" i="1" dirty="0">
                <a:latin typeface="Helvetica" pitchFamily="2" charset="0"/>
              </a:rPr>
              <a:t>incommensurate</a:t>
            </a:r>
            <a:r>
              <a:rPr lang="en-US" sz="2400" dirty="0">
                <a:latin typeface="Helvetica" pitchFamily="2" charset="0"/>
              </a:rPr>
              <a:t>.</a:t>
            </a:r>
          </a:p>
          <a:p>
            <a:r>
              <a:rPr lang="en-US" sz="2400" dirty="0">
                <a:solidFill>
                  <a:schemeClr val="bg1">
                    <a:lumMod val="50000"/>
                  </a:schemeClr>
                </a:solidFill>
                <a:latin typeface="Helvetica" pitchFamily="2" charset="0"/>
              </a:rPr>
              <a:t>Consider: which is larger, 25 miles per hour or 100 pounds?</a:t>
            </a:r>
          </a:p>
        </p:txBody>
      </p:sp>
    </p:spTree>
    <p:extLst>
      <p:ext uri="{BB962C8B-B14F-4D97-AF65-F5344CB8AC3E}">
        <p14:creationId xmlns:p14="http://schemas.microsoft.com/office/powerpoint/2010/main" val="693563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Coefficient of variation</a:t>
            </a:r>
            <a:r>
              <a:rPr lang="en-US" dirty="0"/>
              <a:t>: the ratio of the standard deviation to the mean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C513639-926F-3B74-01CB-1DF3DE0B10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Symbolically:                           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where      is the mean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(commonly used notation)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D77D293-38E0-6AE2-3E5C-7B40EF0194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8231" y="3060453"/>
            <a:ext cx="1854200" cy="9271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11E73E6-6593-39FA-7C2A-7DC68EF6B3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3270" y="4576536"/>
            <a:ext cx="254000" cy="31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43966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Coefficient of variation</a:t>
            </a:r>
            <a:r>
              <a:rPr lang="en-US" dirty="0"/>
              <a:t>: the ratio of the standard deviation to the mean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FE834CB-31CC-B460-856E-DE2C5B30B1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Q: What are the units of C.V.(X)?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A: None, or “unitless”: it’s a 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nondimensional quantity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Q: Can we meaningfully compare the C.V.s of temp and </a:t>
            </a:r>
            <a:r>
              <a:rPr lang="en-US" dirty="0" err="1"/>
              <a:t>precip</a:t>
            </a:r>
            <a:r>
              <a:rPr lang="en-US" dirty="0"/>
              <a:t>?</a:t>
            </a:r>
          </a:p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A: Yes!  Both have the same 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physical dimensions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and 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units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, making them 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commensurate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with each other</a:t>
            </a:r>
          </a:p>
        </p:txBody>
      </p:sp>
    </p:spTree>
    <p:extLst>
      <p:ext uri="{BB962C8B-B14F-4D97-AF65-F5344CB8AC3E}">
        <p14:creationId xmlns:p14="http://schemas.microsoft.com/office/powerpoint/2010/main" val="3731471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Coefficient of variation</a:t>
            </a:r>
            <a:r>
              <a:rPr lang="en-US" dirty="0"/>
              <a:t>: the ratio of the standard deviation to the mean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BBB5A22-2DE6-C86F-0DA6-072BB5D822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628768"/>
            <a:ext cx="7451677" cy="210857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2A5CE2D-C8F0-F183-7880-451E6D9792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4962979"/>
            <a:ext cx="7451678" cy="13716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B26EDB2-120B-088C-FE33-1D60776BEE01}"/>
              </a:ext>
            </a:extLst>
          </p:cNvPr>
          <p:cNvSpPr txBox="1"/>
          <p:nvPr/>
        </p:nvSpPr>
        <p:spPr>
          <a:xfrm>
            <a:off x="8502732" y="2628768"/>
            <a:ext cx="292726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Helvetica" pitchFamily="2" charset="0"/>
              </a:rPr>
              <a:t>Non-trick Q: based on the C.V., which is more variable!</a:t>
            </a:r>
          </a:p>
          <a:p>
            <a:endParaRPr lang="en-US" sz="2400" dirty="0">
              <a:latin typeface="Helvetica" pitchFamily="2" charset="0"/>
            </a:endParaRPr>
          </a:p>
          <a:p>
            <a:r>
              <a:rPr lang="en-US" sz="2400" dirty="0">
                <a:latin typeface="Helvetica" pitchFamily="2" charset="0"/>
              </a:rPr>
              <a:t>A: </a:t>
            </a:r>
            <a:r>
              <a:rPr lang="en-US" sz="2400" dirty="0" err="1">
                <a:latin typeface="Helvetica" pitchFamily="2" charset="0"/>
              </a:rPr>
              <a:t>Precip</a:t>
            </a:r>
            <a:r>
              <a:rPr lang="en-US" sz="2400" dirty="0">
                <a:latin typeface="Helvetica" pitchFamily="2" charset="0"/>
              </a:rPr>
              <a:t>, by a lot! 2.83 / 0.33 ≈ 8.6 times larger!</a:t>
            </a:r>
            <a:endParaRPr lang="en-US" sz="2400" dirty="0">
              <a:solidFill>
                <a:schemeClr val="bg1">
                  <a:lumMod val="50000"/>
                </a:schemeClr>
              </a:solidFill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7674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What we’re covering today: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7339-1793-56C7-66B4-F15D9A0C55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Measures of dispersion ✅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Measures of shape: </a:t>
            </a:r>
            <a:r>
              <a:rPr lang="en-US" b="1" dirty="0"/>
              <a:t>skewness, kurtosis</a:t>
            </a:r>
          </a:p>
        </p:txBody>
      </p:sp>
    </p:spTree>
    <p:extLst>
      <p:ext uri="{BB962C8B-B14F-4D97-AF65-F5344CB8AC3E}">
        <p14:creationId xmlns:p14="http://schemas.microsoft.com/office/powerpoint/2010/main" val="334057802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Skewness</a:t>
            </a:r>
            <a:r>
              <a:rPr lang="en-US" dirty="0"/>
              <a:t>:</a:t>
            </a:r>
            <a:r>
              <a:rPr lang="en-US" b="1" dirty="0"/>
              <a:t>                                                        </a:t>
            </a:r>
            <a:r>
              <a:rPr lang="en-US" dirty="0"/>
              <a:t>.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C513639-926F-3B74-01CB-1DF3DE0B10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67140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Skewness: </a:t>
            </a:r>
            <a:r>
              <a:rPr lang="en-US" dirty="0"/>
              <a:t>how asymmetric are values about the mean value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93172E9-9948-02C1-B4DE-983E624E188B}"/>
              </a:ext>
            </a:extLst>
          </p:cNvPr>
          <p:cNvSpPr txBox="1">
            <a:spLocks/>
          </p:cNvSpPr>
          <p:nvPr/>
        </p:nvSpPr>
        <p:spPr>
          <a:xfrm>
            <a:off x="1066800" y="2756700"/>
            <a:ext cx="10363200" cy="3657600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Symbolically: we’ll come back to that once we’ve covered probability theory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Easiest to express in terms of 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expected values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Conceptually: do more values fall below (positive skew) or above (negative skew) the mean?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Q: What sign is the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precip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dataset’s skew?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A: positive!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182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Skewness: </a:t>
            </a:r>
            <a:r>
              <a:rPr lang="en-US" dirty="0"/>
              <a:t>how asymmetric are values about the mean value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C7E9C5-AC92-2F1B-4CD6-A677D29BF061}"/>
              </a:ext>
            </a:extLst>
          </p:cNvPr>
          <p:cNvSpPr txBox="1"/>
          <p:nvPr/>
        </p:nvSpPr>
        <p:spPr>
          <a:xfrm>
            <a:off x="11877" y="6494446"/>
            <a:ext cx="95636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7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https://www.scribbr.com/statistics/skewness/</a:t>
            </a:r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en-US" sz="1200" dirty="0">
                <a:solidFill>
                  <a:schemeClr val="bg1">
                    <a:lumMod val="75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https://www.scribbr.com/wp-content/uploads/2022/05/Skewness-of-a-distribution-Large.webp</a:t>
            </a:r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 </a:t>
            </a:r>
          </a:p>
        </p:txBody>
      </p:sp>
      <p:pic>
        <p:nvPicPr>
          <p:cNvPr id="1027" name="Picture 3" descr="Skewness of a distribution">
            <a:extLst>
              <a:ext uri="{FF2B5EF4-FFF2-40B4-BE49-F238E27FC236}">
                <a16:creationId xmlns:a16="http://schemas.microsoft.com/office/drawing/2014/main" id="{80E2173E-4C9E-34F2-0E24-E75B1D955E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11" b="4867"/>
          <a:stretch/>
        </p:blipFill>
        <p:spPr bwMode="auto">
          <a:xfrm>
            <a:off x="0" y="2860656"/>
            <a:ext cx="12192000" cy="2566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97DF519-9A2C-01EC-C874-6550A4AEE0D2}"/>
              </a:ext>
            </a:extLst>
          </p:cNvPr>
          <p:cNvSpPr txBox="1"/>
          <p:nvPr/>
        </p:nvSpPr>
        <p:spPr>
          <a:xfrm>
            <a:off x="1153921" y="2860656"/>
            <a:ext cx="2050561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Helvetica" pitchFamily="2" charset="0"/>
              </a:rPr>
              <a:t>Positive skew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A4E49B-B904-75F8-F65F-ED572DF71461}"/>
              </a:ext>
            </a:extLst>
          </p:cNvPr>
          <p:cNvSpPr txBox="1"/>
          <p:nvPr/>
        </p:nvSpPr>
        <p:spPr>
          <a:xfrm>
            <a:off x="5438934" y="2870916"/>
            <a:ext cx="1604927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Helvetica" pitchFamily="2" charset="0"/>
              </a:rPr>
              <a:t>Zero skew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2921C3B-78BA-045D-4B50-B9E63C5934C6}"/>
              </a:ext>
            </a:extLst>
          </p:cNvPr>
          <p:cNvSpPr txBox="1"/>
          <p:nvPr/>
        </p:nvSpPr>
        <p:spPr>
          <a:xfrm>
            <a:off x="9278313" y="2860655"/>
            <a:ext cx="2188420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Helvetica" pitchFamily="2" charset="0"/>
              </a:rPr>
              <a:t>Negative skew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C5A3EB5-9AA9-6296-530E-74E4C5BB8A51}"/>
              </a:ext>
            </a:extLst>
          </p:cNvPr>
          <p:cNvSpPr txBox="1"/>
          <p:nvPr/>
        </p:nvSpPr>
        <p:spPr>
          <a:xfrm rot="16200000">
            <a:off x="-449120" y="3680751"/>
            <a:ext cx="1574470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Helvetica" pitchFamily="2" charset="0"/>
              </a:rPr>
              <a:t>Likelihood</a:t>
            </a:r>
          </a:p>
        </p:txBody>
      </p:sp>
    </p:spTree>
    <p:extLst>
      <p:ext uri="{BB962C8B-B14F-4D97-AF65-F5344CB8AC3E}">
        <p14:creationId xmlns:p14="http://schemas.microsoft.com/office/powerpoint/2010/main" val="106472605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Skewness: </a:t>
            </a:r>
            <a:r>
              <a:rPr lang="en-US" dirty="0"/>
              <a:t>how asymmetric are values about the mean value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C7E9C5-AC92-2F1B-4CD6-A677D29BF061}"/>
              </a:ext>
            </a:extLst>
          </p:cNvPr>
          <p:cNvSpPr txBox="1"/>
          <p:nvPr/>
        </p:nvSpPr>
        <p:spPr>
          <a:xfrm>
            <a:off x="11877" y="6411319"/>
            <a:ext cx="9422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By Diva Jain - https://</a:t>
            </a:r>
            <a:r>
              <a:rPr lang="en-US" sz="1200" dirty="0" err="1">
                <a:solidFill>
                  <a:schemeClr val="bg1">
                    <a:lumMod val="75000"/>
                  </a:schemeClr>
                </a:solidFill>
              </a:rPr>
              <a:t>codeburst.io</a:t>
            </a:r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/2-important-statistics-terms-you-need-to-know-in-data-science-skewness-and-kurtosis-388fef94eeaa, </a:t>
            </a:r>
          </a:p>
          <a:p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CC BY-SA 4.0, https://</a:t>
            </a:r>
            <a:r>
              <a:rPr lang="en-US" sz="1200" dirty="0" err="1">
                <a:solidFill>
                  <a:schemeClr val="bg1">
                    <a:lumMod val="75000"/>
                  </a:schemeClr>
                </a:solidFill>
              </a:rPr>
              <a:t>commons.wikimedia.org</a:t>
            </a:r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/w/</a:t>
            </a:r>
            <a:r>
              <a:rPr lang="en-US" sz="1200" dirty="0" err="1">
                <a:solidFill>
                  <a:schemeClr val="bg1">
                    <a:lumMod val="75000"/>
                  </a:schemeClr>
                </a:solidFill>
              </a:rPr>
              <a:t>index.php?curid</a:t>
            </a:r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=84219892, https://</a:t>
            </a:r>
            <a:r>
              <a:rPr lang="en-US" sz="1200" dirty="0" err="1">
                <a:solidFill>
                  <a:schemeClr val="bg1">
                    <a:lumMod val="75000"/>
                  </a:schemeClr>
                </a:solidFill>
              </a:rPr>
              <a:t>en.wikipedia.org</a:t>
            </a:r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/wiki/Skewness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6EF5E6A-5A50-42AA-8F05-05E2BBA1CD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399" y="2646382"/>
            <a:ext cx="6305261" cy="137159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EDC072E-1976-E478-4CC4-A6809936E8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4374535"/>
            <a:ext cx="6305262" cy="133065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4614149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Kurtosis</a:t>
            </a:r>
            <a:r>
              <a:rPr lang="en-US" dirty="0"/>
              <a:t>:</a:t>
            </a:r>
            <a:r>
              <a:rPr lang="en-US" b="1" dirty="0"/>
              <a:t>                                                        </a:t>
            </a:r>
            <a:r>
              <a:rPr lang="en-US" dirty="0"/>
              <a:t>.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C513639-926F-3B74-01CB-1DF3DE0B10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7109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Kurtosis: </a:t>
            </a:r>
            <a:r>
              <a:rPr lang="en-US" dirty="0"/>
              <a:t>how “fat-tailed” a dataset is, combining both directions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93172E9-9948-02C1-B4DE-983E624E188B}"/>
              </a:ext>
            </a:extLst>
          </p:cNvPr>
          <p:cNvSpPr txBox="1">
            <a:spLocks/>
          </p:cNvSpPr>
          <p:nvPr/>
        </p:nvSpPr>
        <p:spPr>
          <a:xfrm>
            <a:off x="1066800" y="2756700"/>
            <a:ext cx="10363200" cy="3657600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Symbolically: we’ll come back to that once we’ve covered probability theory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Easiest to express in terms of 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expected values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Conceptually: are there lots of values far away from the mean in either direction (large kurtosis) or no (small kurtosis)</a:t>
            </a:r>
          </a:p>
        </p:txBody>
      </p:sp>
    </p:spTree>
    <p:extLst>
      <p:ext uri="{BB962C8B-B14F-4D97-AF65-F5344CB8AC3E}">
        <p14:creationId xmlns:p14="http://schemas.microsoft.com/office/powerpoint/2010/main" val="307877161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Kurtosis: </a:t>
            </a:r>
            <a:r>
              <a:rPr lang="en-US" dirty="0"/>
              <a:t>how “fat-tailed” a dataset is, combining both directions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EAE4B1D1-7F51-B95A-8B56-51ABC6AD41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26921" y="2285999"/>
            <a:ext cx="5090557" cy="381791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19B80E8-1D65-23E3-6921-15FFCFE9B917}"/>
              </a:ext>
            </a:extLst>
          </p:cNvPr>
          <p:cNvSpPr txBox="1"/>
          <p:nvPr/>
        </p:nvSpPr>
        <p:spPr>
          <a:xfrm>
            <a:off x="0" y="6581001"/>
            <a:ext cx="609797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https://en.wikipedia.org/wiki/Kurtosis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692DD0B-9347-8A40-1C7B-93ECB2A4B18B}"/>
              </a:ext>
            </a:extLst>
          </p:cNvPr>
          <p:cNvSpPr txBox="1"/>
          <p:nvPr/>
        </p:nvSpPr>
        <p:spPr>
          <a:xfrm>
            <a:off x="914399" y="3059668"/>
            <a:ext cx="24344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Helvetica" pitchFamily="2" charset="0"/>
              </a:rPr>
              <a:t>Distributions all with mean=0 and variance=1 but w/ different kurtosis</a:t>
            </a:r>
          </a:p>
        </p:txBody>
      </p:sp>
    </p:spTree>
    <p:extLst>
      <p:ext uri="{BB962C8B-B14F-4D97-AF65-F5344CB8AC3E}">
        <p14:creationId xmlns:p14="http://schemas.microsoft.com/office/powerpoint/2010/main" val="286808843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9DE4-5D81-4C71-395D-3A98A9CD3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Kurtosis: </a:t>
            </a:r>
            <a:r>
              <a:rPr lang="en-US" dirty="0"/>
              <a:t>how “fat-tailed” a dataset is, combining both directions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19B80E8-1D65-23E3-6921-15FFCFE9B917}"/>
              </a:ext>
            </a:extLst>
          </p:cNvPr>
          <p:cNvSpPr txBox="1"/>
          <p:nvPr/>
        </p:nvSpPr>
        <p:spPr>
          <a:xfrm>
            <a:off x="0" y="6581001"/>
            <a:ext cx="609797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>
                    <a:lumMod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https://en.wikipedia.org/wiki/Kurtosis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74729D3-841C-8461-BF7B-590B0BCC1D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039" y="2566599"/>
            <a:ext cx="7741832" cy="3377001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23475181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 2013 - 202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 2013 - 202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16229</TotalTime>
  <Words>1933</Words>
  <Application>Microsoft Macintosh PowerPoint</Application>
  <PresentationFormat>Widescreen</PresentationFormat>
  <Paragraphs>279</Paragraphs>
  <Slides>53</Slides>
  <Notes>46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7" baseType="lpstr">
      <vt:lpstr>Arial</vt:lpstr>
      <vt:lpstr>Calibri</vt:lpstr>
      <vt:lpstr>Helvetica</vt:lpstr>
      <vt:lpstr>Office Theme 2013 - 2022</vt:lpstr>
      <vt:lpstr>Descriptive statistics </vt:lpstr>
      <vt:lpstr>What we’re covering:</vt:lpstr>
      <vt:lpstr>Recall: we’ll use a dataset of daily weather data from a station in Central Park</vt:lpstr>
      <vt:lpstr>What are descriptive statistics?</vt:lpstr>
      <vt:lpstr>What we’re covering:</vt:lpstr>
      <vt:lpstr>In words, what do you think a “measure of central tendency” would be?</vt:lpstr>
      <vt:lpstr>The mean:                                                        .</vt:lpstr>
      <vt:lpstr>The mean (a.k.a. average): sum up all values, divide by the total number of values</vt:lpstr>
      <vt:lpstr>The mean (a.k.a. average): sum up all values, divide by the total number of values</vt:lpstr>
      <vt:lpstr>The mean (a.k.a. average): sum up all values, divide by the total number of values</vt:lpstr>
      <vt:lpstr>The mean (a.k.a. average): sum up all values, divide by the total number of values</vt:lpstr>
      <vt:lpstr>The median:                                                        .</vt:lpstr>
      <vt:lpstr>The median: sort points in ascending or descending order, then split into two halves</vt:lpstr>
      <vt:lpstr>The median: sort points in ascending or descending order, then split into two halves</vt:lpstr>
      <vt:lpstr>The median: sort points in ascending or descending order, then split into two halves</vt:lpstr>
      <vt:lpstr>The median: sort points in ascending or descending order, then split into two halves</vt:lpstr>
      <vt:lpstr>The mode:                                                        .</vt:lpstr>
      <vt:lpstr>The mode: the value that occurs most frequently in the dataset</vt:lpstr>
      <vt:lpstr>The mode: the value that occurs most frequently in the dataset</vt:lpstr>
      <vt:lpstr>The mode: the value that occurs most frequently in the dataset</vt:lpstr>
      <vt:lpstr>The mode: the value that occurs most frequently in the dataset</vt:lpstr>
      <vt:lpstr>Different measures of central tendency can have similar or very different values</vt:lpstr>
      <vt:lpstr>What we’re covering today:</vt:lpstr>
      <vt:lpstr>The range:                                                        .</vt:lpstr>
      <vt:lpstr>The range: difference between the largest and smallest values</vt:lpstr>
      <vt:lpstr>The range: difference between the largest and smallest values</vt:lpstr>
      <vt:lpstr>The range: difference between the largest and smallest values</vt:lpstr>
      <vt:lpstr>The range: difference between the largest and smallest values</vt:lpstr>
      <vt:lpstr>The interquartile range: difference between the 25th and 75th percentile values</vt:lpstr>
      <vt:lpstr>The interquartile range: difference between the 25th and 75th percentile values</vt:lpstr>
      <vt:lpstr>The interquartile range: difference between the 25th and 75th percentile values</vt:lpstr>
      <vt:lpstr>The variance:                                                        .</vt:lpstr>
      <vt:lpstr>The variance: average of square of differences from the mean</vt:lpstr>
      <vt:lpstr>The variance: average of square of differences from the mean</vt:lpstr>
      <vt:lpstr>The variance: average of square of differences from the mean</vt:lpstr>
      <vt:lpstr>The variance: average of square of differences from the mean</vt:lpstr>
      <vt:lpstr>The standard deviation:                                                        .</vt:lpstr>
      <vt:lpstr>The standard deviation: the square root of the variance</vt:lpstr>
      <vt:lpstr>The standard deviation: the square root of the variance</vt:lpstr>
      <vt:lpstr>The standard deviation: the square root of the variance</vt:lpstr>
      <vt:lpstr>The standard deviation: the square root of the variance</vt:lpstr>
      <vt:lpstr>Coefficient of variation: the ratio of the standard deviation to the mean</vt:lpstr>
      <vt:lpstr>Coefficient of variation: the ratio of the standard deviation to the mean</vt:lpstr>
      <vt:lpstr>Coefficient of variation: the ratio of the standard deviation to the mean</vt:lpstr>
      <vt:lpstr>What we’re covering today:</vt:lpstr>
      <vt:lpstr>Skewness:                                                        .</vt:lpstr>
      <vt:lpstr>Skewness: how asymmetric are values about the mean value</vt:lpstr>
      <vt:lpstr>Skewness: how asymmetric are values about the mean value</vt:lpstr>
      <vt:lpstr>Skewness: how asymmetric are values about the mean value</vt:lpstr>
      <vt:lpstr>Kurtosis:                                                        .</vt:lpstr>
      <vt:lpstr>Kurtosis: how “fat-tailed” a dataset is, combining both directions</vt:lpstr>
      <vt:lpstr>Kurtosis: how “fat-tailed” a dataset is, combining both directions</vt:lpstr>
      <vt:lpstr>Kurtosis: how “fat-tailed” a dataset is, combining both directions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Statistical Methods in the Earth &amp; Atmospheric Sciences</dc:title>
  <dc:creator>Spencer Alan Hill</dc:creator>
  <cp:lastModifiedBy>Spencer A Hill</cp:lastModifiedBy>
  <cp:revision>49</cp:revision>
  <dcterms:created xsi:type="dcterms:W3CDTF">2023-08-21T13:32:13Z</dcterms:created>
  <dcterms:modified xsi:type="dcterms:W3CDTF">2025-09-22T22:36:55Z</dcterms:modified>
</cp:coreProperties>
</file>