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256" r:id="rId2"/>
    <p:sldId id="340" r:id="rId3"/>
    <p:sldId id="359" r:id="rId4"/>
    <p:sldId id="381" r:id="rId5"/>
    <p:sldId id="277" r:id="rId6"/>
    <p:sldId id="413" r:id="rId7"/>
    <p:sldId id="338" r:id="rId8"/>
    <p:sldId id="315" r:id="rId9"/>
    <p:sldId id="317" r:id="rId10"/>
    <p:sldId id="319" r:id="rId11"/>
    <p:sldId id="318" r:id="rId12"/>
    <p:sldId id="321" r:id="rId13"/>
    <p:sldId id="320" r:id="rId14"/>
    <p:sldId id="322" r:id="rId15"/>
    <p:sldId id="313" r:id="rId16"/>
    <p:sldId id="414" r:id="rId17"/>
    <p:sldId id="327" r:id="rId18"/>
    <p:sldId id="323" r:id="rId19"/>
    <p:sldId id="328" r:id="rId20"/>
    <p:sldId id="332" r:id="rId21"/>
    <p:sldId id="331" r:id="rId22"/>
    <p:sldId id="330" r:id="rId23"/>
    <p:sldId id="333" r:id="rId24"/>
    <p:sldId id="329" r:id="rId25"/>
    <p:sldId id="335" r:id="rId26"/>
    <p:sldId id="336" r:id="rId27"/>
    <p:sldId id="360" r:id="rId28"/>
    <p:sldId id="337" r:id="rId29"/>
    <p:sldId id="334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39" r:id="rId38"/>
    <p:sldId id="361" r:id="rId39"/>
    <p:sldId id="312" r:id="rId40"/>
    <p:sldId id="358" r:id="rId41"/>
    <p:sldId id="326" r:id="rId42"/>
    <p:sldId id="348" r:id="rId43"/>
    <p:sldId id="349" r:id="rId44"/>
    <p:sldId id="394" r:id="rId45"/>
    <p:sldId id="405" r:id="rId46"/>
    <p:sldId id="350" r:id="rId47"/>
    <p:sldId id="362" r:id="rId48"/>
    <p:sldId id="363" r:id="rId49"/>
    <p:sldId id="365" r:id="rId50"/>
    <p:sldId id="366" r:id="rId51"/>
    <p:sldId id="367" r:id="rId52"/>
    <p:sldId id="368" r:id="rId53"/>
    <p:sldId id="370" r:id="rId54"/>
    <p:sldId id="371" r:id="rId55"/>
    <p:sldId id="372" r:id="rId56"/>
    <p:sldId id="373" r:id="rId57"/>
    <p:sldId id="382" r:id="rId58"/>
    <p:sldId id="383" r:id="rId59"/>
    <p:sldId id="355" r:id="rId60"/>
    <p:sldId id="351" r:id="rId61"/>
    <p:sldId id="353" r:id="rId62"/>
    <p:sldId id="352" r:id="rId63"/>
    <p:sldId id="354" r:id="rId64"/>
    <p:sldId id="356" r:id="rId65"/>
    <p:sldId id="357" r:id="rId66"/>
    <p:sldId id="415" r:id="rId67"/>
    <p:sldId id="384" r:id="rId68"/>
    <p:sldId id="385" r:id="rId69"/>
    <p:sldId id="324" r:id="rId70"/>
    <p:sldId id="388" r:id="rId71"/>
    <p:sldId id="387" r:id="rId72"/>
    <p:sldId id="390" r:id="rId73"/>
    <p:sldId id="391" r:id="rId74"/>
    <p:sldId id="392" r:id="rId75"/>
    <p:sldId id="401" r:id="rId76"/>
    <p:sldId id="402" r:id="rId77"/>
    <p:sldId id="403" r:id="rId78"/>
    <p:sldId id="404" r:id="rId79"/>
    <p:sldId id="377" r:id="rId80"/>
    <p:sldId id="375" r:id="rId81"/>
    <p:sldId id="376" r:id="rId82"/>
    <p:sldId id="379" r:id="rId83"/>
    <p:sldId id="378" r:id="rId84"/>
    <p:sldId id="411" r:id="rId85"/>
    <p:sldId id="386" r:id="rId86"/>
    <p:sldId id="311" r:id="rId87"/>
    <p:sldId id="396" r:id="rId88"/>
    <p:sldId id="397" r:id="rId89"/>
    <p:sldId id="398" r:id="rId90"/>
    <p:sldId id="399" r:id="rId91"/>
    <p:sldId id="400" r:id="rId92"/>
    <p:sldId id="416" r:id="rId93"/>
    <p:sldId id="393" r:id="rId94"/>
    <p:sldId id="412" r:id="rId95"/>
    <p:sldId id="407" r:id="rId96"/>
    <p:sldId id="406" r:id="rId97"/>
    <p:sldId id="408" r:id="rId98"/>
    <p:sldId id="409" r:id="rId99"/>
    <p:sldId id="410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3BCC392-C028-7846-9394-326088594AAE}">
          <p14:sldIdLst>
            <p14:sldId id="256"/>
            <p14:sldId id="340"/>
            <p14:sldId id="359"/>
            <p14:sldId id="381"/>
            <p14:sldId id="277"/>
          </p14:sldIdLst>
        </p14:section>
        <p14:section name="3 axioms, informally/intuitively" id="{F54E177E-2804-3447-9053-7D5F5C04B5D1}">
          <p14:sldIdLst>
            <p14:sldId id="413"/>
            <p14:sldId id="338"/>
            <p14:sldId id="315"/>
            <p14:sldId id="317"/>
            <p14:sldId id="319"/>
            <p14:sldId id="318"/>
            <p14:sldId id="321"/>
            <p14:sldId id="320"/>
            <p14:sldId id="322"/>
            <p14:sldId id="313"/>
          </p14:sldIdLst>
        </p14:section>
        <p14:section name="Probability formally" id="{DDEE10FC-975B-5F46-8A38-894F7D20802A}">
          <p14:sldIdLst>
            <p14:sldId id="414"/>
            <p14:sldId id="327"/>
            <p14:sldId id="323"/>
            <p14:sldId id="328"/>
            <p14:sldId id="332"/>
            <p14:sldId id="331"/>
            <p14:sldId id="330"/>
            <p14:sldId id="333"/>
            <p14:sldId id="329"/>
            <p14:sldId id="335"/>
            <p14:sldId id="336"/>
            <p14:sldId id="360"/>
            <p14:sldId id="337"/>
            <p14:sldId id="334"/>
            <p14:sldId id="341"/>
            <p14:sldId id="342"/>
            <p14:sldId id="343"/>
            <p14:sldId id="344"/>
            <p14:sldId id="345"/>
            <p14:sldId id="346"/>
            <p14:sldId id="347"/>
            <p14:sldId id="339"/>
            <p14:sldId id="361"/>
            <p14:sldId id="312"/>
            <p14:sldId id="358"/>
            <p14:sldId id="326"/>
            <p14:sldId id="348"/>
            <p14:sldId id="349"/>
            <p14:sldId id="394"/>
            <p14:sldId id="405"/>
            <p14:sldId id="350"/>
            <p14:sldId id="362"/>
            <p14:sldId id="363"/>
            <p14:sldId id="365"/>
            <p14:sldId id="366"/>
            <p14:sldId id="367"/>
            <p14:sldId id="368"/>
            <p14:sldId id="370"/>
            <p14:sldId id="371"/>
            <p14:sldId id="372"/>
            <p14:sldId id="373"/>
            <p14:sldId id="382"/>
            <p14:sldId id="383"/>
            <p14:sldId id="355"/>
            <p14:sldId id="351"/>
            <p14:sldId id="353"/>
            <p14:sldId id="352"/>
            <p14:sldId id="354"/>
            <p14:sldId id="356"/>
            <p14:sldId id="357"/>
          </p14:sldIdLst>
        </p14:section>
        <p14:section name="Probability philosophically" id="{D2A5E46B-434C-A84F-9D6F-E23B642B2836}">
          <p14:sldIdLst>
            <p14:sldId id="415"/>
            <p14:sldId id="384"/>
            <p14:sldId id="385"/>
            <p14:sldId id="324"/>
            <p14:sldId id="388"/>
            <p14:sldId id="387"/>
            <p14:sldId id="390"/>
            <p14:sldId id="391"/>
            <p14:sldId id="392"/>
            <p14:sldId id="401"/>
            <p14:sldId id="402"/>
            <p14:sldId id="403"/>
            <p14:sldId id="404"/>
            <p14:sldId id="377"/>
            <p14:sldId id="375"/>
            <p14:sldId id="376"/>
            <p14:sldId id="379"/>
            <p14:sldId id="378"/>
            <p14:sldId id="411"/>
            <p14:sldId id="386"/>
            <p14:sldId id="311"/>
            <p14:sldId id="396"/>
            <p14:sldId id="397"/>
            <p14:sldId id="398"/>
            <p14:sldId id="399"/>
            <p14:sldId id="400"/>
          </p14:sldIdLst>
        </p14:section>
        <p14:section name="Probability distributions" id="{FCB9789A-BED4-9944-BAEE-BB013229B111}">
          <p14:sldIdLst>
            <p14:sldId id="416"/>
            <p14:sldId id="393"/>
            <p14:sldId id="412"/>
            <p14:sldId id="407"/>
            <p14:sldId id="406"/>
            <p14:sldId id="408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02"/>
    <p:restoredTop sz="94515"/>
  </p:normalViewPr>
  <p:slideViewPr>
    <p:cSldViewPr snapToGrid="0">
      <p:cViewPr varScale="1">
        <p:scale>
          <a:sx n="96" d="100"/>
          <a:sy n="96" d="100"/>
        </p:scale>
        <p:origin x="176" y="3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8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21FD-58CC-2F4C-B253-ECFF5457A26A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57FC-CCC6-2445-89CB-675E32C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8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8C98-BCC8-8287-D00A-EFFD9D6C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14400"/>
            <a:ext cx="105156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B349-32C0-3BCF-09F2-6A84BDD6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286-DDFE-ADA3-B3E5-BFF4D45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10C-76F1-EB10-89D0-69ADEB6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FAE7-FEBA-589B-EF33-44FE79C7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86C-AE68-739F-791B-DEE4A28B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DB6F-59C5-ED84-6D36-B5630B8B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54D2-74A9-73BB-0FDD-A4EB7226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DDF5-3467-1E66-EA4A-6F0C803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D16F-B9D7-36EF-D074-29A011BA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C8CBF-12BC-16D3-3905-0AC9C922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D947-06E0-9D11-7608-252BA3FC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25A-3807-703B-124E-3041B45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5A98-AF17-C7E4-1C9E-345FF9B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F90-F4FF-C097-98BC-1F31E8C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20FD-BD32-2C50-4D21-E0095B8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E87-EF6F-C0CD-E894-2B62844F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573-EA2A-34B9-C57F-60D49BC7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97ED-5D7E-2EC3-44CD-4E387C4D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499F-0BBA-3E33-CE1D-3FEA55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C92-7B2F-1A42-36D7-B231AA9C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126-3275-3C8E-6A96-2D1D463B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73C5-835E-F2AC-27CE-5C8ACBB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3116-F4EB-7341-2DCF-DC275E8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50D-A20A-A6C1-7AF4-0053436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7D40-8BDA-7B43-D518-1FE0A1D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099C-2CA4-7353-B6CA-13B99D681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383-A1B3-C8CA-7473-E34E5892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97A1-2DFF-9CAD-C441-2815614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B76D-0433-EA66-D24A-A649496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21-C422-652B-17E1-B171C74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691-1596-651D-1DAE-B3174B10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B1A6-64E4-880E-B2AE-233F414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87BA-9CAF-3D0C-81D9-3DB19AAE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7254-B135-93F7-872D-1D07E46E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59198-49B7-DCEE-5D25-EB619FBC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5405-DBAD-CB05-BE54-FAA1B42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19D-07C6-20F0-E3D4-BF736B7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3A17-AFAB-9122-6FA1-98444A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4F0-A099-B544-FB17-2DE28B8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3A7B-3FB5-F01D-2B08-0E90027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4C1-5109-5D9E-662B-3B05CC0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CECF-6C26-7811-5430-FB801E8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2738C-D1B5-6244-D7E0-1C0B7F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5AA9-80B4-95E6-DA7C-879922C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BFF-1F2A-665F-B8A8-0F8EAA4C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064-F3F7-E22C-D021-4A1A35B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79A-251E-6492-3919-90FF249B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1470-D5F4-4A5F-8F66-8DB91BBA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EF56-52E5-1A53-B9BC-27F0950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5809-F775-522F-86F5-0CC5506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FF91-3476-5FFB-E05A-0779F95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2294-1AF2-2A1C-7FD6-EAAA841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657D-040D-3191-4B97-8AA81AA8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7D77-264C-8897-1742-4CFB2ACC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865E-3AC6-C8BA-7F36-7253B79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ACEE-E2C2-628D-5CD8-9B592C8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989B-F258-3D63-A518-1AD95724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6845-AE49-EC1D-6051-58A6BB01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CCF3-DBDA-1286-8A6E-928F8EB7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72C5-F1D7-2993-B1F6-EC0C4D13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9E4-EF0F-DD4F-9523-E1E9E1AA5371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45E7-D9A3-4E75-7003-2DB35744A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B96-A590-0633-E10C-45D61212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mazon.com/Everything-More-Compact-History-Infinity/dp/039333928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hsisfun.com/data/probability-tree-diagrams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stechnica.com/science/2023/09/for-the-first-time-research-reveals-crows-use-statistical-logic/#p3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onfinder.com/icons/2336042/dice_dice_roll_dice_roll_6_dice_roll_six_die_six_white_dice_icon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ather.gov/wrh/Climate?wfo=okx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ather.gov/wrh/Climate?wfo=okx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tat.columbia.edu/~gelman/book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XX0iRAN--8?t=358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amazon.com/Uncertainty-Soul-Modeling-Probability-Statistics/dp/3319397559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40F3-0DC9-900C-50AA-FA4445BD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09356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D28-989B-EC1A-CF4A-6C1027E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4079875"/>
            <a:ext cx="105156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 42000 / A4200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Lecture 03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October 6, 2025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Prof. Spencer Hill</a:t>
            </a:r>
          </a:p>
        </p:txBody>
      </p:sp>
    </p:spTree>
    <p:extLst>
      <p:ext uri="{BB962C8B-B14F-4D97-AF65-F5344CB8AC3E}">
        <p14:creationId xmlns:p14="http://schemas.microsoft.com/office/powerpoint/2010/main" val="20508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 dice roll again, just using your day-to-day intuitions.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I roll a standard, six-sided dice right now, what’s the probability that I roll: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or 2 or 3 or 4 or 5 or 6? (As in </a:t>
            </a:r>
            <a:r>
              <a:rPr lang="en-US" i="1" dirty="0"/>
              <a:t>any</a:t>
            </a:r>
            <a:r>
              <a:rPr lang="en-US" dirty="0"/>
              <a:t> of the numbers from 1 to 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52D6D-D2CF-473A-7DC6-9BE069FE02D3}"/>
              </a:ext>
            </a:extLst>
          </p:cNvPr>
          <p:cNvSpPr txBox="1"/>
          <p:nvPr/>
        </p:nvSpPr>
        <p:spPr>
          <a:xfrm>
            <a:off x="2428406" y="4856813"/>
            <a:ext cx="7383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</a:rPr>
              <a:t>100%...there’s no other possible outcome!</a:t>
            </a:r>
          </a:p>
        </p:txBody>
      </p:sp>
    </p:spTree>
    <p:extLst>
      <p:ext uri="{BB962C8B-B14F-4D97-AF65-F5344CB8AC3E}">
        <p14:creationId xmlns:p14="http://schemas.microsoft.com/office/powerpoint/2010/main" val="22123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intuitions almost perfectly capture the 2nd axiom of probability: </a:t>
            </a:r>
            <a:r>
              <a:rPr lang="en-US" b="1" dirty="0"/>
              <a:t>certainty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Axiom #2: The probability that </a:t>
            </a:r>
            <a:r>
              <a:rPr lang="en-US" i="1" dirty="0"/>
              <a:t>any</a:t>
            </a:r>
            <a:r>
              <a:rPr lang="en-US" dirty="0"/>
              <a:t> of the possible events occurs is exactly 1 (a.k.a. “unity” or 100%).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In other words, </a:t>
            </a:r>
            <a:r>
              <a:rPr lang="en-US" i="1" dirty="0"/>
              <a:t>something</a:t>
            </a:r>
            <a:r>
              <a:rPr lang="en-US" dirty="0"/>
              <a:t> has to happen!</a:t>
            </a:r>
          </a:p>
        </p:txBody>
      </p:sp>
    </p:spTree>
    <p:extLst>
      <p:ext uri="{BB962C8B-B14F-4D97-AF65-F5344CB8AC3E}">
        <p14:creationId xmlns:p14="http://schemas.microsoft.com/office/powerpoint/2010/main" val="396598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 dice roll again, just using your day-to-day intuitions.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I roll a standard, six-sided dice right now, what’s the probability that I roll: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or 2?</a:t>
            </a:r>
          </a:p>
          <a:p>
            <a:r>
              <a:rPr lang="en-US" dirty="0"/>
              <a:t>2 or 5 or 6?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48D5B-641D-4AAC-5C35-62657F76E99F}"/>
              </a:ext>
            </a:extLst>
          </p:cNvPr>
          <p:cNvSpPr txBox="1"/>
          <p:nvPr/>
        </p:nvSpPr>
        <p:spPr>
          <a:xfrm>
            <a:off x="3582649" y="4017364"/>
            <a:ext cx="684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</a:rPr>
              <a:t>1/3</a:t>
            </a:r>
          </a:p>
          <a:p>
            <a:r>
              <a:rPr lang="en-US" sz="2800" b="1" dirty="0">
                <a:latin typeface="Helvetica" pitchFamily="2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3101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intuitions almost perfectly capture the 3rd axiom of probability: </a:t>
            </a:r>
            <a:r>
              <a:rPr lang="en-US" b="1" dirty="0"/>
              <a:t>additivity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Axiom #3: If two events are </a:t>
            </a:r>
            <a:r>
              <a:rPr lang="en-US" i="1" dirty="0"/>
              <a:t>mutually exclusive</a:t>
            </a:r>
            <a:r>
              <a:rPr lang="en-US" dirty="0"/>
              <a:t>, the probability that </a:t>
            </a:r>
            <a:r>
              <a:rPr lang="en-US" i="1" dirty="0"/>
              <a:t>either</a:t>
            </a:r>
            <a:r>
              <a:rPr lang="en-US" dirty="0"/>
              <a:t> occurs equals the sum of their individual probabilities.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is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mutually exclusive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  See next slide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For example: P(roll 1 or 2) = P(roll 1) + P(roll 2) = 1/6 + 1/6 = 1/3</a:t>
            </a:r>
          </a:p>
        </p:txBody>
      </p:sp>
    </p:spTree>
    <p:extLst>
      <p:ext uri="{BB962C8B-B14F-4D97-AF65-F5344CB8AC3E}">
        <p14:creationId xmlns:p14="http://schemas.microsoft.com/office/powerpoint/2010/main" val="329619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Mutually exclusive</a:t>
            </a:r>
            <a:r>
              <a:rPr lang="en-US" dirty="0"/>
              <a:t> events: if either one occurs, it is impossible for the other to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Is it possible to roll a 2 </a:t>
            </a:r>
            <a:r>
              <a:rPr lang="en-US" i="1" dirty="0"/>
              <a:t>and</a:t>
            </a:r>
            <a:r>
              <a:rPr lang="en-US" dirty="0"/>
              <a:t> a 3 on the same roll?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No!  Therefore, they are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mutually exclusive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Q: Is it possible to roll a 2 and a “2 or 3” on the same roll?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Yes (if you roll a 2).  They are not mutually exclusive.</a:t>
            </a:r>
          </a:p>
        </p:txBody>
      </p:sp>
    </p:spTree>
    <p:extLst>
      <p:ext uri="{BB962C8B-B14F-4D97-AF65-F5344CB8AC3E}">
        <p14:creationId xmlns:p14="http://schemas.microsoft.com/office/powerpoint/2010/main" val="36439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let’s put all three axioms of probability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Non-negativity</a:t>
            </a:r>
            <a:r>
              <a:rPr lang="en-US" dirty="0"/>
              <a:t>: any probability will be ≥0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Certainty</a:t>
            </a:r>
            <a:r>
              <a:rPr lang="en-US" dirty="0"/>
              <a:t>: probability that </a:t>
            </a:r>
            <a:r>
              <a:rPr lang="en-US" i="1" dirty="0"/>
              <a:t>anything</a:t>
            </a:r>
            <a:r>
              <a:rPr lang="en-US" dirty="0"/>
              <a:t> happens is exactly 1.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Additivity</a:t>
            </a:r>
            <a:r>
              <a:rPr lang="en-US" dirty="0"/>
              <a:t>: if multiple things are mutually exclusive, the probability of </a:t>
            </a:r>
            <a:r>
              <a:rPr lang="en-US" i="1" dirty="0"/>
              <a:t>any</a:t>
            </a:r>
            <a:r>
              <a:rPr lang="en-US" dirty="0"/>
              <a:t> occurring is the sum of their individual probabilities.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259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Three Axioms of 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intuitively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Probability </a:t>
            </a:r>
            <a:r>
              <a:rPr lang="en-US" i="1" dirty="0"/>
              <a:t>formally</a:t>
            </a:r>
            <a:r>
              <a:rPr lang="en-US" dirty="0"/>
              <a:t>: sets, events, unions, intersections, subsets, complements, sample spaces, independence, etc.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philosophically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frequentist v. Bayesian interpretations; what ”unconditional” probability means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distributions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empirical CDFs and PDFs</a:t>
            </a:r>
          </a:p>
        </p:txBody>
      </p:sp>
    </p:spTree>
    <p:extLst>
      <p:ext uri="{BB962C8B-B14F-4D97-AF65-F5344CB8AC3E}">
        <p14:creationId xmlns:p14="http://schemas.microsoft.com/office/powerpoint/2010/main" val="2250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we’ll get a bit more formal, introducing</a:t>
            </a:r>
            <a:r>
              <a:rPr lang="en-US" i="1" dirty="0"/>
              <a:t> </a:t>
            </a:r>
            <a:r>
              <a:rPr lang="en-US" dirty="0"/>
              <a:t>the concepts of </a:t>
            </a:r>
            <a:r>
              <a:rPr lang="en-US" i="1" dirty="0"/>
              <a:t>set </a:t>
            </a:r>
            <a:r>
              <a:rPr lang="en-US" dirty="0"/>
              <a:t>and </a:t>
            </a:r>
            <a:r>
              <a:rPr lang="en-US" i="1" dirty="0"/>
              <a:t>event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Intuition alone got us to the bedrock of probability--- the three axioms---but to make further progress we need to get more precise</a:t>
            </a:r>
          </a:p>
        </p:txBody>
      </p:sp>
    </p:spTree>
    <p:extLst>
      <p:ext uri="{BB962C8B-B14F-4D97-AF65-F5344CB8AC3E}">
        <p14:creationId xmlns:p14="http://schemas.microsoft.com/office/powerpoint/2010/main" val="294533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set</a:t>
            </a:r>
            <a:r>
              <a:rPr lang="en-US" dirty="0"/>
              <a:t> is essentially just a collection of unique items (a.k.a. </a:t>
            </a:r>
            <a:r>
              <a:rPr lang="en-US" i="1" dirty="0"/>
              <a:t>members</a:t>
            </a:r>
            <a:r>
              <a:rPr lang="en-US" dirty="0"/>
              <a:t>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denote sets with curly brackets { }.  A few examples: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S={heads, tails}</a:t>
            </a:r>
          </a:p>
          <a:p>
            <a:r>
              <a:rPr lang="en-US" dirty="0"/>
              <a:t>S={1, 2, 3, 4, 5, 6}</a:t>
            </a:r>
          </a:p>
          <a:p>
            <a:r>
              <a:rPr lang="en-US" dirty="0"/>
              <a:t>S={1, 4}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set</a:t>
            </a:r>
            <a:r>
              <a:rPr lang="en-US" dirty="0"/>
              <a:t> is essentially just a collection of unique items (a.k.a. </a:t>
            </a:r>
            <a:r>
              <a:rPr lang="en-US" i="1" dirty="0"/>
              <a:t>members</a:t>
            </a:r>
            <a:r>
              <a:rPr lang="en-US" dirty="0"/>
              <a:t>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examples: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S={daily max temp. exceeds 90°F, does not exceed 90°F}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S=</a:t>
            </a:r>
            <a:r>
              <a:rPr lang="en-US" dirty="0" err="1"/>
              <a:t>ℝ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(a.k.a. all real numbers…sets can have a finite number or infinitely many members)</a:t>
            </a:r>
          </a:p>
        </p:txBody>
      </p:sp>
    </p:spTree>
    <p:extLst>
      <p:ext uri="{BB962C8B-B14F-4D97-AF65-F5344CB8AC3E}">
        <p14:creationId xmlns:p14="http://schemas.microsoft.com/office/powerpoint/2010/main" val="292434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theory is intuitive!  Don’t be intimidated by the “theory” part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5BAADE-FC57-F514-1F8A-DEF3FE3E3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7" t="31109" r="14052" b="35792"/>
          <a:stretch/>
        </p:blipFill>
        <p:spPr>
          <a:xfrm rot="10800000">
            <a:off x="1696386" y="2896258"/>
            <a:ext cx="8799228" cy="28093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0F0B8-C9F9-3BAF-2234-D4D33E0D8A17}"/>
              </a:ext>
            </a:extLst>
          </p:cNvPr>
          <p:cNvSpPr txBox="1"/>
          <p:nvPr/>
        </p:nvSpPr>
        <p:spPr>
          <a:xfrm>
            <a:off x="2223042" y="6115854"/>
            <a:ext cx="789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Opening to Ch. 2 of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von Storch and Zwiers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textbook.  No pressure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6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Aside: sets are used for more things than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6125378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example, these are valid sets: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S={}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empty set, denoted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∅)</a:t>
            </a:r>
          </a:p>
          <a:p>
            <a:r>
              <a:rPr lang="en-US" dirty="0"/>
              <a:t>S={😎,🤑,🫠}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 set of three emojis)</a:t>
            </a:r>
          </a:p>
          <a:p>
            <a:r>
              <a:rPr lang="en-US" dirty="0"/>
              <a:t>S={the set of all sets}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Sets are fundamental to higher math!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28876-0F37-628C-A9F7-947CB18ED061}"/>
              </a:ext>
            </a:extLst>
          </p:cNvPr>
          <p:cNvSpPr txBox="1"/>
          <p:nvPr/>
        </p:nvSpPr>
        <p:spPr>
          <a:xfrm>
            <a:off x="6172200" y="6125138"/>
            <a:ext cx="590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https://www.amazon.com/Everything-More-Compact-History-Infinity/dp/0393339289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40F8C-E940-1B6C-F04A-F439D4902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67" y="2148288"/>
            <a:ext cx="2876346" cy="39015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073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member in any set must be unique, and there is no “order” of its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Uniqueness example: this is not a valid set: S={1, 2, 2, 3, 4, 5, 6}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 if you’re trying to think about probabilities of a 7-sided die with two 2s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Order example: {heads, tails} is identical to {tails, heads}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there is no meaningful “1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element”, “2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element”, etc.</a:t>
            </a:r>
          </a:p>
        </p:txBody>
      </p:sp>
    </p:spTree>
    <p:extLst>
      <p:ext uri="{BB962C8B-B14F-4D97-AF65-F5344CB8AC3E}">
        <p14:creationId xmlns:p14="http://schemas.microsoft.com/office/powerpoint/2010/main" val="291905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union</a:t>
            </a:r>
            <a:r>
              <a:rPr lang="en-US" i="1" dirty="0"/>
              <a:t> </a:t>
            </a:r>
            <a:r>
              <a:rPr lang="en-US" dirty="0"/>
              <a:t>of two sets (denoted ∪) is the set consisting of </a:t>
            </a:r>
            <a:r>
              <a:rPr lang="en-US" i="1" dirty="0"/>
              <a:t>all </a:t>
            </a:r>
            <a:r>
              <a:rPr lang="en-US" dirty="0"/>
              <a:t>members from both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“</a:t>
            </a:r>
            <a:r>
              <a:rPr lang="en-US" b="1" i="1" dirty="0"/>
              <a:t>or</a:t>
            </a:r>
            <a:r>
              <a:rPr lang="en-US" dirty="0"/>
              <a:t>”: X ∪ Y = everything in either X </a:t>
            </a:r>
            <a:r>
              <a:rPr lang="en-US" b="1" i="1" dirty="0"/>
              <a:t>or</a:t>
            </a:r>
            <a:r>
              <a:rPr lang="en-US" dirty="0"/>
              <a:t> 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{heads} ∪ {tails}</a:t>
            </a:r>
          </a:p>
          <a:p>
            <a:r>
              <a:rPr lang="en-US" dirty="0"/>
              <a:t>{1, 2, 3} ∪ {3, 4, 5, 6}</a:t>
            </a:r>
          </a:p>
          <a:p>
            <a:r>
              <a:rPr lang="en-US" dirty="0"/>
              <a:t>{</a:t>
            </a:r>
            <a:r>
              <a:rPr lang="en-US" dirty="0" err="1"/>
              <a:t>precip</a:t>
            </a:r>
            <a:r>
              <a:rPr lang="en-US" dirty="0"/>
              <a:t> &gt; 1”} ∪ {</a:t>
            </a:r>
            <a:r>
              <a:rPr lang="en-US" dirty="0" err="1"/>
              <a:t>precip</a:t>
            </a:r>
            <a:r>
              <a:rPr lang="en-US" dirty="0"/>
              <a:t> = 0”}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2E2B08-48A3-8810-72CD-47DD028A6744}"/>
              </a:ext>
            </a:extLst>
          </p:cNvPr>
          <p:cNvSpPr txBox="1">
            <a:spLocks/>
          </p:cNvSpPr>
          <p:nvPr/>
        </p:nvSpPr>
        <p:spPr>
          <a:xfrm>
            <a:off x="6618158" y="2743200"/>
            <a:ext cx="465944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{heads, tails}</a:t>
            </a:r>
          </a:p>
          <a:p>
            <a:pPr marL="0" indent="0">
              <a:buNone/>
            </a:pPr>
            <a:r>
              <a:rPr lang="en-US" dirty="0"/>
              <a:t>{1, 2, 3, 4, 5, 6}  </a:t>
            </a:r>
          </a:p>
          <a:p>
            <a:pPr marL="0" indent="0">
              <a:buNone/>
            </a:pPr>
            <a:r>
              <a:rPr lang="en-US" dirty="0"/>
              <a:t>{</a:t>
            </a:r>
            <a:r>
              <a:rPr lang="en-US" dirty="0" err="1"/>
              <a:t>precip</a:t>
            </a:r>
            <a:r>
              <a:rPr lang="en-US" dirty="0"/>
              <a:t> &gt; 1”,  </a:t>
            </a:r>
            <a:r>
              <a:rPr lang="en-US" dirty="0" err="1"/>
              <a:t>precip</a:t>
            </a:r>
            <a:r>
              <a:rPr lang="en-US" dirty="0"/>
              <a:t> = 0”}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CFC363-BB9C-0F17-266F-3286FAA9F39E}"/>
              </a:ext>
            </a:extLst>
          </p:cNvPr>
          <p:cNvSpPr txBox="1">
            <a:spLocks/>
          </p:cNvSpPr>
          <p:nvPr/>
        </p:nvSpPr>
        <p:spPr>
          <a:xfrm>
            <a:off x="5748654" y="2702375"/>
            <a:ext cx="4996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420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intersection</a:t>
            </a:r>
            <a:r>
              <a:rPr lang="en-US" i="1" dirty="0"/>
              <a:t> </a:t>
            </a:r>
            <a:r>
              <a:rPr lang="en-US" dirty="0"/>
              <a:t>of two sets (∩) is the set consisting of their </a:t>
            </a:r>
            <a:r>
              <a:rPr lang="en-US" i="1" dirty="0"/>
              <a:t>shared </a:t>
            </a:r>
            <a:r>
              <a:rPr lang="en-US" dirty="0"/>
              <a:t>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“</a:t>
            </a:r>
            <a:r>
              <a:rPr lang="en-US" b="1" i="1" dirty="0"/>
              <a:t>and</a:t>
            </a:r>
            <a:r>
              <a:rPr lang="en-US" dirty="0"/>
              <a:t>”: X ∩ Y = everything that’s in both X </a:t>
            </a:r>
            <a:r>
              <a:rPr lang="en-US" b="1" i="1" dirty="0"/>
              <a:t>and</a:t>
            </a:r>
            <a:r>
              <a:rPr lang="en-US" dirty="0"/>
              <a:t> 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{heads} ∩ {tails}</a:t>
            </a:r>
          </a:p>
          <a:p>
            <a:r>
              <a:rPr lang="en-US" dirty="0"/>
              <a:t>{1, 2, 3} ∩ {3, 4, 5, 6}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2E2B08-48A3-8810-72CD-47DD028A6744}"/>
              </a:ext>
            </a:extLst>
          </p:cNvPr>
          <p:cNvSpPr txBox="1">
            <a:spLocks/>
          </p:cNvSpPr>
          <p:nvPr/>
        </p:nvSpPr>
        <p:spPr>
          <a:xfrm>
            <a:off x="6618158" y="2743200"/>
            <a:ext cx="465944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∅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(= 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empty set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{3}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CFC363-BB9C-0F17-266F-3286FAA9F39E}"/>
              </a:ext>
            </a:extLst>
          </p:cNvPr>
          <p:cNvSpPr txBox="1">
            <a:spLocks/>
          </p:cNvSpPr>
          <p:nvPr/>
        </p:nvSpPr>
        <p:spPr>
          <a:xfrm>
            <a:off x="5748654" y="2702375"/>
            <a:ext cx="499672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=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an </a:t>
            </a:r>
            <a:r>
              <a:rPr lang="en-US" b="1" dirty="0"/>
              <a:t>event</a:t>
            </a:r>
            <a:r>
              <a:rPr lang="en-US" dirty="0"/>
              <a:t> is simply a “potential”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Often denoted </a:t>
            </a:r>
            <a:r>
              <a:rPr lang="en-US" i="1" dirty="0"/>
              <a:t>E</a:t>
            </a:r>
            <a:r>
              <a:rPr lang="en-US" dirty="0"/>
              <a:t>.  For example: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E={rolling a 2}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simple event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can’t be further subdivided)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E={rolling a 2 or 3} = {rolling a 2, rolling a 3}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compound event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can be subdivided into two or more sub-events)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75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probability, an </a:t>
            </a:r>
            <a:r>
              <a:rPr lang="en-US" b="1" dirty="0"/>
              <a:t>event</a:t>
            </a:r>
            <a:r>
              <a:rPr lang="en-US" dirty="0"/>
              <a:t> is simply a “potential” outcome…even if the event is not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 E={rolling a 7 on a standard 6-sided dice}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is a valid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event;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it’s just one whose probability is zero.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And one last technical note: each event is itself a </a:t>
            </a:r>
            <a:r>
              <a:rPr lang="en-US" i="1" dirty="0"/>
              <a:t>set</a:t>
            </a:r>
            <a:r>
              <a:rPr lang="en-US" dirty="0"/>
              <a:t>, even if it consists of just one element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Formally, this enables e.g. E={roll 2 or 3} = {roll 2} ∪ {roll 3}</a:t>
            </a:r>
          </a:p>
        </p:txBody>
      </p:sp>
    </p:spTree>
    <p:extLst>
      <p:ext uri="{BB962C8B-B14F-4D97-AF65-F5344CB8AC3E}">
        <p14:creationId xmlns:p14="http://schemas.microsoft.com/office/powerpoint/2010/main" val="506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set of all </a:t>
            </a:r>
            <a:r>
              <a:rPr lang="en-US" i="1" dirty="0"/>
              <a:t>possible</a:t>
            </a:r>
            <a:r>
              <a:rPr lang="en-US" dirty="0"/>
              <a:t> simple events is called the </a:t>
            </a:r>
            <a:r>
              <a:rPr lang="en-US" b="1" dirty="0"/>
              <a:t>sample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 the sample space of a coin flip is: </a:t>
            </a:r>
          </a:p>
          <a:p>
            <a:pPr marL="0" indent="0" algn="ctr">
              <a:buNone/>
            </a:pPr>
            <a:r>
              <a:rPr lang="en-US" b="1" dirty="0"/>
              <a:t>{heads, tails}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What’s the sample space of two consecutive coin flips?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{(H,H), (H,T), (T,H), (T,T)}</a:t>
            </a:r>
          </a:p>
        </p:txBody>
      </p:sp>
    </p:spTree>
    <p:extLst>
      <p:ext uri="{BB962C8B-B14F-4D97-AF65-F5344CB8AC3E}">
        <p14:creationId xmlns:p14="http://schemas.microsoft.com/office/powerpoint/2010/main" val="38494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set of all </a:t>
            </a:r>
            <a:r>
              <a:rPr lang="en-US" i="1" dirty="0"/>
              <a:t>possible</a:t>
            </a:r>
            <a:r>
              <a:rPr lang="en-US" dirty="0"/>
              <a:t> simple events is called the </a:t>
            </a:r>
            <a:r>
              <a:rPr lang="en-US" b="1" dirty="0"/>
              <a:t>sample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sample space contains </a:t>
            </a:r>
            <a:r>
              <a:rPr lang="en-US" i="1" dirty="0"/>
              <a:t>only</a:t>
            </a:r>
            <a:r>
              <a:rPr lang="en-US" dirty="0"/>
              <a:t> events that have nonzero probability.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So for example, the sample space for a coin flip is {heads, tails}, not {heads, tails, banana}</a:t>
            </a:r>
          </a:p>
        </p:txBody>
      </p:sp>
    </p:spTree>
    <p:extLst>
      <p:ext uri="{BB962C8B-B14F-4D97-AF65-F5344CB8AC3E}">
        <p14:creationId xmlns:p14="http://schemas.microsoft.com/office/powerpoint/2010/main" val="1102666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depict the sample space in a few ways: list, table,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175393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two coin flips: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List</a:t>
            </a:r>
            <a:r>
              <a:rPr lang="en-US" dirty="0"/>
              <a:t>: HH, HT, TH, TT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Table</a:t>
            </a:r>
            <a:r>
              <a:rPr lang="en-US" dirty="0"/>
              <a:t>: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0C2E62-2C41-AED3-1092-D41B72E2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28537"/>
              </p:ext>
            </p:extLst>
          </p:nvPr>
        </p:nvGraphicFramePr>
        <p:xfrm>
          <a:off x="2108202" y="4509468"/>
          <a:ext cx="2761254" cy="111252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920418">
                  <a:extLst>
                    <a:ext uri="{9D8B030D-6E8A-4147-A177-3AD203B41FA5}">
                      <a16:colId xmlns:a16="http://schemas.microsoft.com/office/drawing/2014/main" val="2846528212"/>
                    </a:ext>
                  </a:extLst>
                </a:gridCol>
                <a:gridCol w="920418">
                  <a:extLst>
                    <a:ext uri="{9D8B030D-6E8A-4147-A177-3AD203B41FA5}">
                      <a16:colId xmlns:a16="http://schemas.microsoft.com/office/drawing/2014/main" val="3717398970"/>
                    </a:ext>
                  </a:extLst>
                </a:gridCol>
                <a:gridCol w="920418">
                  <a:extLst>
                    <a:ext uri="{9D8B030D-6E8A-4147-A177-3AD203B41FA5}">
                      <a16:colId xmlns:a16="http://schemas.microsoft.com/office/drawing/2014/main" val="1640871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23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7448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15322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051516-5D9B-406F-D373-248D0B9F2ECF}"/>
              </a:ext>
            </a:extLst>
          </p:cNvPr>
          <p:cNvSpPr txBox="1">
            <a:spLocks/>
          </p:cNvSpPr>
          <p:nvPr/>
        </p:nvSpPr>
        <p:spPr>
          <a:xfrm>
            <a:off x="5440497" y="2743200"/>
            <a:ext cx="4175393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Tree</a:t>
            </a:r>
            <a:r>
              <a:rPr lang="en-US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D8CE1-BC8C-904F-890F-88038284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71" y="3663713"/>
            <a:ext cx="4175393" cy="212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6073B1-A35D-F8ED-D374-6C49F811A63E}"/>
              </a:ext>
            </a:extLst>
          </p:cNvPr>
          <p:cNvSpPr txBox="1"/>
          <p:nvPr/>
        </p:nvSpPr>
        <p:spPr>
          <a:xfrm>
            <a:off x="7777909" y="6581002"/>
            <a:ext cx="450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https://www.mathsisfun.com/data/probability-tree-diagrams.html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0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we can return to the Axioms of Probability more formally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Axiom 1</a:t>
            </a:r>
            <a:r>
              <a:rPr lang="en-US" dirty="0"/>
              <a:t>: For any event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P(E) </a:t>
            </a:r>
            <a:r>
              <a:rPr lang="en-US" dirty="0"/>
              <a:t>≥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Axiom 2</a:t>
            </a:r>
            <a:r>
              <a:rPr lang="en-US" dirty="0"/>
              <a:t>: If </a:t>
            </a:r>
            <a:r>
              <a:rPr lang="en-US" i="1" dirty="0"/>
              <a:t>S={the whole sample space}</a:t>
            </a:r>
            <a:r>
              <a:rPr lang="en-US" dirty="0"/>
              <a:t>, then </a:t>
            </a:r>
            <a:r>
              <a:rPr lang="en-US" i="1" dirty="0"/>
              <a:t>P(S) </a:t>
            </a:r>
            <a:r>
              <a:rPr lang="en-US" dirty="0"/>
              <a:t>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Axiom 3</a:t>
            </a:r>
            <a:r>
              <a:rPr lang="en-US" dirty="0"/>
              <a:t>: if E1 and E2 are mutually exclusive, then </a:t>
            </a:r>
          </a:p>
          <a:p>
            <a:pPr marL="0" indent="0">
              <a:buNone/>
            </a:pPr>
            <a:r>
              <a:rPr lang="en-US" dirty="0"/>
              <a:t>P(E1∪E2) = P(E1) + P(E2)</a:t>
            </a:r>
          </a:p>
        </p:txBody>
      </p:sp>
    </p:spTree>
    <p:extLst>
      <p:ext uri="{BB962C8B-B14F-4D97-AF65-F5344CB8AC3E}">
        <p14:creationId xmlns:p14="http://schemas.microsoft.com/office/powerpoint/2010/main" val="42755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theory is intuitive!  Don’t be intimidated by the “theory” part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5D152B-6A3C-7D57-9CCA-325288C63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448" y="2743200"/>
            <a:ext cx="9781504" cy="3200400"/>
          </a:xfrm>
        </p:spPr>
      </p:pic>
      <p:pic>
        <p:nvPicPr>
          <p:cNvPr id="2050" name="Picture 2" descr="a raven standing on a fence with its head tilted.">
            <a:extLst>
              <a:ext uri="{FF2B5EF4-FFF2-40B4-BE49-F238E27FC236}">
                <a16:creationId xmlns:a16="http://schemas.microsoft.com/office/drawing/2014/main" id="{1E12AC9E-3AC4-1E82-FF2A-59F1E0A1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25" y="4646952"/>
            <a:ext cx="2500246" cy="16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4610B-5AB3-DCE0-0739-936E2C7E3A5A}"/>
              </a:ext>
            </a:extLst>
          </p:cNvPr>
          <p:cNvSpPr txBox="1"/>
          <p:nvPr/>
        </p:nvSpPr>
        <p:spPr>
          <a:xfrm>
            <a:off x="0" y="6566012"/>
            <a:ext cx="734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https://arstechnica.com/science/2023/09/for-the-first-time-research-reveals-crows-use-statistical-logic/#p3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6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combine the axioms in different ways to build further laws/constraints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Axiom 1</a:t>
            </a:r>
            <a:r>
              <a:rPr lang="en-US" dirty="0"/>
              <a:t>: For any event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P(E) </a:t>
            </a:r>
            <a:r>
              <a:rPr lang="en-US" dirty="0"/>
              <a:t>≥ 0</a:t>
            </a:r>
          </a:p>
          <a:p>
            <a:pPr marL="0" indent="0">
              <a:buNone/>
            </a:pPr>
            <a:r>
              <a:rPr lang="en-US" b="1" dirty="0"/>
              <a:t>Axiom 2</a:t>
            </a:r>
            <a:r>
              <a:rPr lang="en-US" dirty="0"/>
              <a:t>: If </a:t>
            </a:r>
            <a:r>
              <a:rPr lang="en-US" i="1" dirty="0"/>
              <a:t>S={the whole sample space}</a:t>
            </a:r>
            <a:r>
              <a:rPr lang="en-US" dirty="0"/>
              <a:t>, then </a:t>
            </a:r>
            <a:r>
              <a:rPr lang="en-US" i="1" dirty="0"/>
              <a:t>P(S) </a:t>
            </a:r>
            <a:r>
              <a:rPr lang="en-US" dirty="0"/>
              <a:t>=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Axioms 1 and 2, what are the bounds of probability on any given event </a:t>
            </a:r>
            <a:r>
              <a:rPr lang="en-US" i="1" dirty="0"/>
              <a:t>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/>
              <a:t>0 ≤ P(E) ≤ 1</a:t>
            </a:r>
          </a:p>
        </p:txBody>
      </p:sp>
    </p:spTree>
    <p:extLst>
      <p:ext uri="{BB962C8B-B14F-4D97-AF65-F5344CB8AC3E}">
        <p14:creationId xmlns:p14="http://schemas.microsoft.com/office/powerpoint/2010/main" val="18016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subset</a:t>
            </a:r>
            <a:r>
              <a:rPr lang="en-US" dirty="0"/>
              <a:t> is, well, a set S</a:t>
            </a:r>
            <a:r>
              <a:rPr lang="en-US" baseline="-25000" dirty="0"/>
              <a:t>1</a:t>
            </a:r>
            <a:r>
              <a:rPr lang="en-US" dirty="0"/>
              <a:t> whose elements </a:t>
            </a:r>
            <a:br>
              <a:rPr lang="en-US" dirty="0"/>
            </a:br>
            <a:r>
              <a:rPr lang="en-US" dirty="0"/>
              <a:t>all are also found in another set S</a:t>
            </a:r>
            <a:r>
              <a:rPr lang="en-US" baseline="-25000" dirty="0"/>
              <a:t>2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Denoted with the symbol ⊆, e.g. S</a:t>
            </a:r>
            <a:r>
              <a:rPr lang="en-US" baseline="-25000" dirty="0"/>
              <a:t>1</a:t>
            </a:r>
            <a:r>
              <a:rPr lang="en-US" dirty="0"/>
              <a:t> ⊆ S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“S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a subset of S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{1, 2, 3} ⊆ {1, 2, 3, 4, 5, 6}</a:t>
            </a:r>
          </a:p>
          <a:p>
            <a:r>
              <a:rPr lang="en-US" dirty="0"/>
              <a:t>S ⊆ S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(every set is a subset of itself)</a:t>
            </a:r>
          </a:p>
          <a:p>
            <a:r>
              <a:rPr lang="en-US" dirty="0"/>
              <a:t>{5, 6, 7} ⊈ {1, 2, 3, 4, 5, 6}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(every element in S1 must be in S2)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70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E</a:t>
            </a:r>
            <a:r>
              <a:rPr lang="en-US" baseline="-25000" dirty="0"/>
              <a:t>1</a:t>
            </a:r>
            <a:r>
              <a:rPr lang="en-US" dirty="0"/>
              <a:t> ⊆ E</a:t>
            </a:r>
            <a:r>
              <a:rPr lang="en-US" baseline="-25000" dirty="0"/>
              <a:t>2</a:t>
            </a:r>
            <a:r>
              <a:rPr lang="en-US" dirty="0"/>
              <a:t>, what can we say </a:t>
            </a:r>
            <a:br>
              <a:rPr lang="en-US" dirty="0"/>
            </a:br>
            <a:r>
              <a:rPr lang="en-US" dirty="0"/>
              <a:t>about P(E</a:t>
            </a:r>
            <a:r>
              <a:rPr lang="en-US" baseline="-25000" dirty="0"/>
              <a:t>1</a:t>
            </a:r>
            <a:r>
              <a:rPr lang="en-US" dirty="0"/>
              <a:t>) and P(E</a:t>
            </a:r>
            <a:r>
              <a:rPr lang="en-US" baseline="-25000" dirty="0"/>
              <a:t>2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P(E</a:t>
            </a:r>
            <a:r>
              <a:rPr lang="en-US" baseline="-25000" dirty="0"/>
              <a:t>1</a:t>
            </a:r>
            <a:r>
              <a:rPr lang="en-US" dirty="0"/>
              <a:t>) ≤ P(E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Every possible outcome in E1 is also in E2, so there’s no way that E1 is more likely than E2</a:t>
            </a:r>
          </a:p>
        </p:txBody>
      </p:sp>
    </p:spTree>
    <p:extLst>
      <p:ext uri="{BB962C8B-B14F-4D97-AF65-F5344CB8AC3E}">
        <p14:creationId xmlns:p14="http://schemas.microsoft.com/office/powerpoint/2010/main" val="29075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also </a:t>
            </a:r>
            <a:r>
              <a:rPr lang="en-US" i="1" dirty="0"/>
              <a:t>proper subsets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denoted S</a:t>
            </a:r>
            <a:r>
              <a:rPr lang="en-US" baseline="-25000" dirty="0"/>
              <a:t>1</a:t>
            </a:r>
            <a:r>
              <a:rPr lang="en-US" dirty="0"/>
              <a:t> ⊂ 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⊂ S</a:t>
            </a:r>
            <a:r>
              <a:rPr lang="en-US" baseline="-25000" dirty="0"/>
              <a:t>2 </a:t>
            </a: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 contains only elements from S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but not all of them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Examples are these true?: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{heads} ⊂ {heads, tails} ?</a:t>
            </a:r>
          </a:p>
          <a:p>
            <a:r>
              <a:rPr lang="en-US" dirty="0"/>
              <a:t>S ⊂ S for any set S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FCF0B-F6EE-33FA-2DFE-9E2F86E548FD}"/>
              </a:ext>
            </a:extLst>
          </p:cNvPr>
          <p:cNvSpPr txBox="1"/>
          <p:nvPr/>
        </p:nvSpPr>
        <p:spPr>
          <a:xfrm>
            <a:off x="5528786" y="4467069"/>
            <a:ext cx="804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</a:rPr>
              <a:t>Yes</a:t>
            </a:r>
          </a:p>
          <a:p>
            <a:r>
              <a:rPr lang="en-US" sz="2800" b="1" dirty="0">
                <a:latin typeface="Helvetica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200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complement</a:t>
            </a:r>
            <a:r>
              <a:rPr lang="en-US" dirty="0"/>
              <a:t> of an event is the outcome in which that event does </a:t>
            </a:r>
            <a:r>
              <a:rPr lang="en-US" i="1" dirty="0"/>
              <a:t>not</a:t>
            </a:r>
            <a:r>
              <a:rPr lang="en-US" dirty="0"/>
              <a:t>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Denoted with a “C” superscript: E</a:t>
            </a:r>
            <a:r>
              <a:rPr lang="en-US" baseline="30000" dirty="0"/>
              <a:t>C</a:t>
            </a:r>
            <a:r>
              <a:rPr lang="en-US" dirty="0"/>
              <a:t> is the complement of 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every event in the sample space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except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r>
              <a:rPr lang="en-US" dirty="0"/>
              <a:t>Coin flip: {heads}</a:t>
            </a:r>
            <a:r>
              <a:rPr lang="en-US" baseline="30000" dirty="0"/>
              <a:t>C                                </a:t>
            </a:r>
            <a:r>
              <a:rPr lang="en-US" dirty="0"/>
              <a:t> = </a:t>
            </a:r>
          </a:p>
          <a:p>
            <a:r>
              <a:rPr lang="en-US" dirty="0"/>
              <a:t>Dice roll: {1, 2, 3, 4}</a:t>
            </a:r>
            <a:r>
              <a:rPr lang="en-US" baseline="30000" dirty="0"/>
              <a:t>C                          </a:t>
            </a:r>
            <a:r>
              <a:rPr lang="en-US" dirty="0"/>
              <a:t> =</a:t>
            </a:r>
          </a:p>
          <a:p>
            <a:r>
              <a:rPr lang="en-US" dirty="0"/>
              <a:t>Thermometer reading: {≤40°F}</a:t>
            </a:r>
            <a:r>
              <a:rPr lang="en-US" baseline="30000" dirty="0"/>
              <a:t>C</a:t>
            </a:r>
            <a:r>
              <a:rPr lang="en-US" dirty="0"/>
              <a:t> =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FA1D3-8AD7-7735-39DE-ADDC027FEF97}"/>
              </a:ext>
            </a:extLst>
          </p:cNvPr>
          <p:cNvSpPr txBox="1"/>
          <p:nvPr/>
        </p:nvSpPr>
        <p:spPr>
          <a:xfrm>
            <a:off x="6831767" y="4464917"/>
            <a:ext cx="1438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</a:rPr>
              <a:t>{tails}</a:t>
            </a:r>
          </a:p>
          <a:p>
            <a:r>
              <a:rPr lang="en-US" sz="2800" b="1" dirty="0">
                <a:latin typeface="Helvetica" pitchFamily="2" charset="0"/>
              </a:rPr>
              <a:t>{5, 6}</a:t>
            </a:r>
          </a:p>
          <a:p>
            <a:r>
              <a:rPr lang="en-US" sz="2800" b="1" dirty="0">
                <a:latin typeface="Helvetica" pitchFamily="2" charset="0"/>
              </a:rPr>
              <a:t>{&gt;40°F}</a:t>
            </a:r>
          </a:p>
        </p:txBody>
      </p:sp>
    </p:spTree>
    <p:extLst>
      <p:ext uri="{BB962C8B-B14F-4D97-AF65-F5344CB8AC3E}">
        <p14:creationId xmlns:p14="http://schemas.microsoft.com/office/powerpoint/2010/main" val="42663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E</a:t>
            </a:r>
            <a:r>
              <a:rPr lang="en-US" baseline="30000" dirty="0"/>
              <a:t>C</a:t>
            </a:r>
            <a:r>
              <a:rPr lang="en-US" dirty="0"/>
              <a:t> in terms of </a:t>
            </a:r>
            <a:br>
              <a:rPr lang="en-US" dirty="0"/>
            </a:br>
            <a:r>
              <a:rPr lang="en-US" dirty="0"/>
              <a:t>the probability of 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912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P(</a:t>
            </a:r>
            <a:r>
              <a:rPr lang="en-US" dirty="0" err="1"/>
              <a:t>E</a:t>
            </a:r>
            <a:r>
              <a:rPr lang="en-US" baseline="30000" dirty="0" err="1"/>
              <a:t>c</a:t>
            </a:r>
            <a:r>
              <a:rPr lang="en-US" dirty="0"/>
              <a:t>) = 1 – P(E).  Let’s prove that formally using the 3 axioms: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 that E</a:t>
            </a:r>
            <a:r>
              <a:rPr lang="en-US" baseline="30000" dirty="0"/>
              <a:t>C</a:t>
            </a:r>
            <a:r>
              <a:rPr lang="en-US" dirty="0"/>
              <a:t> ∪ E = {the sample space}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By Axiom 2, we know that P(the sample space) =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</a:t>
            </a:r>
            <a:r>
              <a:rPr lang="en-US" baseline="30000" dirty="0" err="1"/>
              <a:t>c</a:t>
            </a:r>
            <a:r>
              <a:rPr lang="en-US" dirty="0"/>
              <a:t> and E are mutually exclusive, so by Axiom 3 we have that P(E</a:t>
            </a:r>
            <a:r>
              <a:rPr lang="en-US" baseline="30000" dirty="0"/>
              <a:t>C</a:t>
            </a:r>
            <a:r>
              <a:rPr lang="en-US" dirty="0"/>
              <a:t> ∪ E) = P(E</a:t>
            </a:r>
            <a:r>
              <a:rPr lang="en-US" baseline="30000" dirty="0"/>
              <a:t>C</a:t>
            </a:r>
            <a:r>
              <a:rPr lang="en-US" dirty="0"/>
              <a:t>) + P(E)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Therefore, 1 = P(E</a:t>
            </a:r>
            <a:r>
              <a:rPr lang="en-US" baseline="30000" dirty="0"/>
              <a:t>C</a:t>
            </a:r>
            <a:r>
              <a:rPr lang="en-US" dirty="0"/>
              <a:t> ∪ E) = P(E</a:t>
            </a:r>
            <a:r>
              <a:rPr lang="en-US" baseline="30000" dirty="0"/>
              <a:t>C</a:t>
            </a:r>
            <a:r>
              <a:rPr lang="en-US" dirty="0"/>
              <a:t>) + P(E) ⇒  P(</a:t>
            </a:r>
            <a:r>
              <a:rPr lang="en-US" dirty="0" err="1"/>
              <a:t>E</a:t>
            </a:r>
            <a:r>
              <a:rPr lang="en-US" baseline="30000" dirty="0" err="1"/>
              <a:t>c</a:t>
            </a:r>
            <a:r>
              <a:rPr lang="en-US" dirty="0"/>
              <a:t>) = 1 – P(E)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015C6-F491-7745-277A-D9FDE0AC7016}"/>
              </a:ext>
            </a:extLst>
          </p:cNvPr>
          <p:cNvSpPr txBox="1"/>
          <p:nvPr/>
        </p:nvSpPr>
        <p:spPr>
          <a:xfrm>
            <a:off x="957414" y="5943601"/>
            <a:ext cx="103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Q.E.D. (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quod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erat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 demonstrandum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= “which was to be demonstrated” = ✅)</a:t>
            </a:r>
          </a:p>
        </p:txBody>
      </p:sp>
    </p:spTree>
    <p:extLst>
      <p:ext uri="{BB962C8B-B14F-4D97-AF65-F5344CB8AC3E}">
        <p14:creationId xmlns:p14="http://schemas.microsoft.com/office/powerpoint/2010/main" val="5581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E</a:t>
            </a:r>
            <a:r>
              <a:rPr lang="en-US" baseline="30000" dirty="0"/>
              <a:t>C</a:t>
            </a:r>
            <a:r>
              <a:rPr lang="en-US" dirty="0"/>
              <a:t> in terms of </a:t>
            </a:r>
            <a:br>
              <a:rPr lang="en-US" dirty="0"/>
            </a:br>
            <a:r>
              <a:rPr lang="en-US" dirty="0"/>
              <a:t>the probability of 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10515600" cy="3912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won’t be doing more proofs like that...but I wanted to give a taste of the more formal/mathematical approach to all of this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those of you (like me) who find that interesting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85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Conditional probability</a:t>
            </a:r>
            <a:r>
              <a:rPr lang="en-US" dirty="0"/>
              <a:t> is the probability </a:t>
            </a:r>
            <a:br>
              <a:rPr lang="en-US" dirty="0"/>
            </a:br>
            <a:r>
              <a:rPr lang="en-US" dirty="0"/>
              <a:t>that X occurs given that Y has occurred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Denoted with a vertical bar: P(X|Y)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“Probability of X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given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Y”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2 consecutive coin flips.  Sample space is: {HH, HT, TH, TT}</a:t>
            </a:r>
          </a:p>
          <a:p>
            <a:r>
              <a:rPr lang="en-US" dirty="0"/>
              <a:t>P(HH) = ¼</a:t>
            </a:r>
          </a:p>
          <a:p>
            <a:r>
              <a:rPr lang="en-US" dirty="0"/>
              <a:t>P(HH | H on first flip)   =</a:t>
            </a:r>
          </a:p>
          <a:p>
            <a:r>
              <a:rPr lang="en-US" dirty="0"/>
              <a:t>P(HH | T on first flip)   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45142-5919-3DCB-5200-8A8084A728A8}"/>
              </a:ext>
            </a:extLst>
          </p:cNvPr>
          <p:cNvSpPr txBox="1"/>
          <p:nvPr/>
        </p:nvSpPr>
        <p:spPr>
          <a:xfrm>
            <a:off x="5321508" y="4929533"/>
            <a:ext cx="484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Helvetica" pitchFamily="2" charset="0"/>
              </a:rPr>
              <a:t>½</a:t>
            </a:r>
          </a:p>
          <a:p>
            <a:r>
              <a:rPr lang="en-US" sz="2800" b="1" dirty="0">
                <a:latin typeface="Helvetica" pitchFamily="2" charset="0"/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28389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Conditional probability</a:t>
            </a:r>
            <a:r>
              <a:rPr lang="en-US" dirty="0"/>
              <a:t> is the probability </a:t>
            </a:r>
            <a:br>
              <a:rPr lang="en-US" dirty="0"/>
            </a:br>
            <a:r>
              <a:rPr lang="en-US" dirty="0"/>
              <a:t>that X occurs given that Y has occurred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Another way of thinking about it P(X|Y): Assume Y has occurred.  In that case, what’s the probability of X?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r>
              <a:rPr lang="en-US" dirty="0"/>
              <a:t>P(E | E) = 1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(if something happened, it’s certain that it happened)</a:t>
            </a:r>
          </a:p>
          <a:p>
            <a:r>
              <a:rPr lang="en-US" dirty="0"/>
              <a:t>P(E | </a:t>
            </a:r>
            <a:r>
              <a:rPr lang="en-US" dirty="0" err="1"/>
              <a:t>E</a:t>
            </a:r>
            <a:r>
              <a:rPr lang="en-US" baseline="30000" dirty="0" err="1"/>
              <a:t>c</a:t>
            </a:r>
            <a:r>
              <a:rPr lang="en-US" dirty="0"/>
              <a:t>) = 0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(if something didn’t happen, it’s impossible that it did happen)</a:t>
            </a:r>
          </a:p>
        </p:txBody>
      </p:sp>
    </p:spTree>
    <p:extLst>
      <p:ext uri="{BB962C8B-B14F-4D97-AF65-F5344CB8AC3E}">
        <p14:creationId xmlns:p14="http://schemas.microsoft.com/office/powerpoint/2010/main" val="1948072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Conditional probability</a:t>
            </a:r>
            <a:r>
              <a:rPr lang="en-US" dirty="0"/>
              <a:t> is the probability </a:t>
            </a:r>
            <a:br>
              <a:rPr lang="en-US" dirty="0"/>
            </a:br>
            <a:r>
              <a:rPr lang="en-US" dirty="0"/>
              <a:t>that X occurs given that Y has occurred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3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a day is randomly drawn from the Central Park dataset.  Consider the probability that its </a:t>
            </a:r>
            <a:r>
              <a:rPr lang="en-US" dirty="0" err="1"/>
              <a:t>temp_avg</a:t>
            </a:r>
            <a:r>
              <a:rPr lang="en-US" dirty="0"/>
              <a:t> is &gt;80°F.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Let’s denote this P(hot day).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Rank the following from smallest to largest:</a:t>
            </a:r>
          </a:p>
          <a:p>
            <a:pPr marL="0" indent="0">
              <a:buNone/>
            </a:pPr>
            <a:r>
              <a:rPr lang="en-US" dirty="0"/>
              <a:t>a) P(hot day)    </a:t>
            </a:r>
          </a:p>
          <a:p>
            <a:pPr marL="0" indent="0">
              <a:buNone/>
            </a:pPr>
            <a:r>
              <a:rPr lang="en-US" dirty="0"/>
              <a:t>b) P(hot day | the day is in January)</a:t>
            </a:r>
          </a:p>
          <a:p>
            <a:pPr marL="0" indent="0">
              <a:buNone/>
            </a:pPr>
            <a:r>
              <a:rPr lang="en-US" dirty="0"/>
              <a:t>c) P(hot day | the day is in July)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9ED01-AF23-D28D-C78E-2DF8B2381AF4}"/>
              </a:ext>
            </a:extLst>
          </p:cNvPr>
          <p:cNvSpPr txBox="1"/>
          <p:nvPr/>
        </p:nvSpPr>
        <p:spPr>
          <a:xfrm>
            <a:off x="8364511" y="5334426"/>
            <a:ext cx="2446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Helvetica" pitchFamily="2" charset="0"/>
              </a:rPr>
              <a:t>b &lt; a &lt; c</a:t>
            </a:r>
          </a:p>
        </p:txBody>
      </p:sp>
    </p:spTree>
    <p:extLst>
      <p:ext uri="{BB962C8B-B14F-4D97-AF65-F5344CB8AC3E}">
        <p14:creationId xmlns:p14="http://schemas.microsoft.com/office/powerpoint/2010/main" val="30604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 theory is intuitive!  Don’t be intimidated by the “theory” part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D974A-501D-8D2B-5059-348E1AE0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said, don’t worry if it’s difficult at first!  It is a bit daunting the first few times you see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I’m really trying to say is: don’t </a:t>
            </a:r>
            <a:r>
              <a:rPr lang="en-US" i="1" dirty="0"/>
              <a:t>overthink</a:t>
            </a:r>
            <a:r>
              <a:rPr lang="en-US" dirty="0"/>
              <a:t> it.  Your gut intuition about how likely things are will help you a lot.</a:t>
            </a:r>
          </a:p>
        </p:txBody>
      </p:sp>
    </p:spTree>
    <p:extLst>
      <p:ext uri="{BB962C8B-B14F-4D97-AF65-F5344CB8AC3E}">
        <p14:creationId xmlns:p14="http://schemas.microsoft.com/office/powerpoint/2010/main" val="2162249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Conditional probability</a:t>
            </a:r>
            <a:r>
              <a:rPr lang="en-US" dirty="0"/>
              <a:t> is the probability </a:t>
            </a:r>
            <a:br>
              <a:rPr lang="en-US" dirty="0"/>
            </a:br>
            <a:r>
              <a:rPr lang="en-US" dirty="0"/>
              <a:t>that X occurs given that Y has occurred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37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Formally: P(X|Y) = P(X∩Y) / P(Y)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of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both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 and Y occurring divided by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unconditional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probability of Y occurring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Return to 2 consecutive coin flips:</a:t>
            </a:r>
          </a:p>
          <a:p>
            <a:r>
              <a:rPr lang="en-US" dirty="0"/>
              <a:t>P(HH | H on 1</a:t>
            </a:r>
            <a:r>
              <a:rPr lang="en-US" baseline="30000" dirty="0"/>
              <a:t>st</a:t>
            </a:r>
            <a:r>
              <a:rPr lang="en-US" dirty="0"/>
              <a:t> flip) = P(HH &amp; H 1</a:t>
            </a:r>
            <a:r>
              <a:rPr lang="en-US" baseline="30000" dirty="0"/>
              <a:t>st</a:t>
            </a:r>
            <a:r>
              <a:rPr lang="en-US" dirty="0"/>
              <a:t> flip) / P(H 1</a:t>
            </a:r>
            <a:r>
              <a:rPr lang="en-US" baseline="30000" dirty="0"/>
              <a:t>st</a:t>
            </a:r>
            <a:r>
              <a:rPr lang="en-US" dirty="0"/>
              <a:t> flip) </a:t>
            </a:r>
          </a:p>
          <a:p>
            <a:pPr marL="0" indent="0">
              <a:buNone/>
            </a:pPr>
            <a:r>
              <a:rPr lang="en-US" dirty="0"/>
              <a:t>                                   =           0.25            /        0.5         =    0.5</a:t>
            </a:r>
          </a:p>
          <a:p>
            <a:r>
              <a:rPr lang="en-US" dirty="0"/>
              <a:t>P(HH | T on 1</a:t>
            </a:r>
            <a:r>
              <a:rPr lang="en-US" baseline="30000" dirty="0"/>
              <a:t>st</a:t>
            </a:r>
            <a:r>
              <a:rPr lang="en-US" dirty="0"/>
              <a:t> flip)  = P(HH &amp; T 1</a:t>
            </a:r>
            <a:r>
              <a:rPr lang="en-US" baseline="30000" dirty="0"/>
              <a:t>st</a:t>
            </a:r>
            <a:r>
              <a:rPr lang="en-US" dirty="0"/>
              <a:t> flip) / P(T 1</a:t>
            </a:r>
            <a:r>
              <a:rPr lang="en-US" baseline="30000" dirty="0"/>
              <a:t>st</a:t>
            </a:r>
            <a:r>
              <a:rPr lang="en-US" dirty="0"/>
              <a:t> flip) </a:t>
            </a:r>
          </a:p>
          <a:p>
            <a:pPr marL="0" indent="0">
              <a:buNone/>
            </a:pPr>
            <a:r>
              <a:rPr lang="en-US" dirty="0"/>
              <a:t>                                   =           0                /         0.5          =    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Independent events </a:t>
            </a:r>
            <a:r>
              <a:rPr lang="en-US" dirty="0"/>
              <a:t>are, well, events that do not depend on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consecutive coin flips or dice rolls independent events?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Yes!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outcome of the previous roll or flip has no influence on the outcome of the next one.</a:t>
            </a:r>
          </a:p>
        </p:txBody>
      </p:sp>
    </p:spTree>
    <p:extLst>
      <p:ext uri="{BB962C8B-B14F-4D97-AF65-F5344CB8AC3E}">
        <p14:creationId xmlns:p14="http://schemas.microsoft.com/office/powerpoint/2010/main" val="259955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F44233-F0D9-68E7-4356-B6780FEB5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2" y="2465881"/>
            <a:ext cx="6086788" cy="4084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Independent events </a:t>
            </a:r>
            <a:r>
              <a:rPr lang="en-US" dirty="0"/>
              <a:t>are, well, events that do not depend on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5351489" cy="3807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Is {hot day} independent of </a:t>
            </a:r>
          </a:p>
          <a:p>
            <a:pPr marL="0" indent="0">
              <a:buNone/>
            </a:pPr>
            <a:r>
              <a:rPr lang="en-US" dirty="0"/>
              <a:t>{hot day the day before}?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Recall this graph: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No.  If you know yesterday was hot, you can be more confident that today will be hot than if you didn’t know anything about yesterday’s weather</a:t>
            </a:r>
          </a:p>
        </p:txBody>
      </p:sp>
    </p:spTree>
    <p:extLst>
      <p:ext uri="{BB962C8B-B14F-4D97-AF65-F5344CB8AC3E}">
        <p14:creationId xmlns:p14="http://schemas.microsoft.com/office/powerpoint/2010/main" val="9915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X and Y are independent, what are the conditional probabilities P(X|Y) and P(Y|X)?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terms of the </a:t>
            </a:r>
            <a:r>
              <a:rPr lang="en-US" i="1" dirty="0"/>
              <a:t>unconditional </a:t>
            </a:r>
            <a:r>
              <a:rPr lang="en-US" dirty="0"/>
              <a:t>probabilities P(X) and P(Y)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X and Y are independent, then Y is not influenced by X, and vice versa, so knowing one doesn’t help knowing the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I.e. P(X|Y) = P(X)  and P(Y|X) = P(Y) if X and Y are independent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silly example to hopefully drive the point home: consider     P(roll a 4 | the number of hairs on your head is even)</a:t>
            </a:r>
          </a:p>
        </p:txBody>
      </p:sp>
    </p:spTree>
    <p:extLst>
      <p:ext uri="{BB962C8B-B14F-4D97-AF65-F5344CB8AC3E}">
        <p14:creationId xmlns:p14="http://schemas.microsoft.com/office/powerpoint/2010/main" val="3224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Joint probability </a:t>
            </a:r>
            <a:r>
              <a:rPr lang="en-US" dirty="0"/>
              <a:t>is the probability of two events, E</a:t>
            </a:r>
            <a:r>
              <a:rPr lang="en-US" baseline="-25000" dirty="0"/>
              <a:t>1</a:t>
            </a:r>
            <a:r>
              <a:rPr lang="en-US" dirty="0"/>
              <a:t> and E</a:t>
            </a:r>
            <a:r>
              <a:rPr lang="en-US" baseline="-25000" dirty="0"/>
              <a:t>2</a:t>
            </a:r>
            <a:r>
              <a:rPr lang="en-US" dirty="0"/>
              <a:t>, both occurring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Denoted P(E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)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“the joint probability of E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E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just another way of saying the probability of their intersection: P(E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) = P(E</a:t>
            </a:r>
            <a:r>
              <a:rPr lang="en-US" baseline="-25000" dirty="0"/>
              <a:t>1 </a:t>
            </a:r>
            <a:r>
              <a:rPr lang="en-US" dirty="0"/>
              <a:t>∩ E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I’d say people refer to it as “joint probability” more often</a:t>
            </a:r>
          </a:p>
        </p:txBody>
      </p:sp>
    </p:spTree>
    <p:extLst>
      <p:ext uri="{BB962C8B-B14F-4D97-AF65-F5344CB8AC3E}">
        <p14:creationId xmlns:p14="http://schemas.microsoft.com/office/powerpoint/2010/main" val="4052474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Joint probability </a:t>
            </a:r>
            <a:r>
              <a:rPr lang="en-US" dirty="0"/>
              <a:t>is the probability of two events, E</a:t>
            </a:r>
            <a:r>
              <a:rPr lang="en-US" baseline="-25000" dirty="0"/>
              <a:t>1</a:t>
            </a:r>
            <a:r>
              <a:rPr lang="en-US" dirty="0"/>
              <a:t> and E</a:t>
            </a:r>
            <a:r>
              <a:rPr lang="en-US" baseline="-25000" dirty="0"/>
              <a:t>2</a:t>
            </a:r>
            <a:r>
              <a:rPr lang="en-US" dirty="0"/>
              <a:t>, both occurring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two events are </a:t>
            </a:r>
            <a:r>
              <a:rPr lang="en-US" i="1" dirty="0"/>
              <a:t>independent:    </a:t>
            </a:r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) = P(E</a:t>
            </a:r>
            <a:r>
              <a:rPr lang="en-US" baseline="-25000" dirty="0"/>
              <a:t>1</a:t>
            </a:r>
            <a:r>
              <a:rPr lang="en-US" dirty="0"/>
              <a:t>) ✖️ P(E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multiply their two probabilities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 P(H 1</a:t>
            </a:r>
            <a:r>
              <a:rPr lang="en-US" baseline="30000" dirty="0"/>
              <a:t>st</a:t>
            </a:r>
            <a:r>
              <a:rPr lang="en-US" dirty="0"/>
              <a:t> flip, H 2</a:t>
            </a:r>
            <a:r>
              <a:rPr lang="en-US" baseline="30000" dirty="0"/>
              <a:t>nd</a:t>
            </a:r>
            <a:r>
              <a:rPr lang="en-US" dirty="0"/>
              <a:t> flip) = P(H 1</a:t>
            </a:r>
            <a:r>
              <a:rPr lang="en-US" baseline="30000" dirty="0"/>
              <a:t>st</a:t>
            </a:r>
            <a:r>
              <a:rPr lang="en-US" dirty="0"/>
              <a:t> flip) ✖️ P(H 2</a:t>
            </a:r>
            <a:r>
              <a:rPr lang="en-US" baseline="30000" dirty="0"/>
              <a:t>nd</a:t>
            </a:r>
            <a:r>
              <a:rPr lang="en-US" dirty="0"/>
              <a:t> flip) </a:t>
            </a:r>
          </a:p>
          <a:p>
            <a:pPr marL="0" indent="0">
              <a:buNone/>
            </a:pPr>
            <a:r>
              <a:rPr lang="en-US" dirty="0"/>
              <a:t>                                           =     0.5         ✖️        0.5          =   0.25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P(H 10 times in a row) = (½)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≈ 0.001</a:t>
            </a:r>
          </a:p>
        </p:txBody>
      </p:sp>
    </p:spTree>
    <p:extLst>
      <p:ext uri="{BB962C8B-B14F-4D97-AF65-F5344CB8AC3E}">
        <p14:creationId xmlns:p14="http://schemas.microsoft.com/office/powerpoint/2010/main" val="3167913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the union of two events E1 and E2?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Intuitively, what is: P({roll is even} ∪ {roll &gt; 3})?</a:t>
            </a:r>
          </a:p>
          <a:p>
            <a:pPr marL="0" indent="0">
              <a:buNone/>
            </a:pPr>
            <a:r>
              <a:rPr lang="en-US" dirty="0"/>
              <a:t>A: 2/3:  2, 4, 5 and 6 are all either even or &gt;3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that’s 1/6 + 1/6 + 1/6 + 1/6 = 2/3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Why isn’t it P(roll is even) + P(roll &gt; 3) = ½ + ½ = 1?</a:t>
            </a:r>
          </a:p>
          <a:p>
            <a:pPr marL="0" indent="0">
              <a:buNone/>
            </a:pPr>
            <a:r>
              <a:rPr lang="en-US" dirty="0"/>
              <a:t>A: The two events aren’t mutually exclusive!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(Recall Axiom 3)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Summing their probabilities “double counts” their intersection, which is {4,6}</a:t>
            </a:r>
          </a:p>
        </p:txBody>
      </p:sp>
    </p:spTree>
    <p:extLst>
      <p:ext uri="{BB962C8B-B14F-4D97-AF65-F5344CB8AC3E}">
        <p14:creationId xmlns:p14="http://schemas.microsoft.com/office/powerpoint/2010/main" val="10924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5396459" cy="3807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sample space </a:t>
            </a:r>
            <a:r>
              <a:rPr lang="en-US" i="1" dirty="0"/>
              <a:t>S</a:t>
            </a:r>
            <a:r>
              <a:rPr lang="en-US" dirty="0"/>
              <a:t> is represented by the rectangle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probability of each event equals its area as a fraction of </a:t>
            </a:r>
            <a:r>
              <a:rPr lang="en-US" i="1" dirty="0"/>
              <a:t>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Are E</a:t>
            </a:r>
            <a:r>
              <a:rPr lang="en-US" baseline="-25000" dirty="0"/>
              <a:t>1</a:t>
            </a:r>
            <a:r>
              <a:rPr lang="en-US" dirty="0"/>
              <a:t> and E</a:t>
            </a:r>
            <a:r>
              <a:rPr lang="en-US" baseline="-25000" dirty="0"/>
              <a:t>2</a:t>
            </a:r>
            <a:r>
              <a:rPr lang="en-US" dirty="0"/>
              <a:t> mutually exclusive? </a:t>
            </a:r>
          </a:p>
          <a:p>
            <a:pPr marL="0" indent="0">
              <a:buNone/>
            </a:pPr>
            <a:r>
              <a:rPr lang="en-US" dirty="0"/>
              <a:t>Is P(E1) &gt; P(E2)?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E0602E-7F66-EB30-0332-D603F0E03EDB}"/>
              </a:ext>
            </a:extLst>
          </p:cNvPr>
          <p:cNvSpPr/>
          <p:nvPr/>
        </p:nvSpPr>
        <p:spPr>
          <a:xfrm>
            <a:off x="6975423" y="3429000"/>
            <a:ext cx="2548329" cy="24733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5DB6D4-A718-2438-9CB0-D05B5B25016B}"/>
              </a:ext>
            </a:extLst>
          </p:cNvPr>
          <p:cNvSpPr/>
          <p:nvPr/>
        </p:nvSpPr>
        <p:spPr>
          <a:xfrm>
            <a:off x="8729271" y="3429000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30A17-4FAD-48A1-3DC2-97B69E0DEE82}"/>
              </a:ext>
            </a:extLst>
          </p:cNvPr>
          <p:cNvSpPr txBox="1"/>
          <p:nvPr/>
        </p:nvSpPr>
        <p:spPr>
          <a:xfrm>
            <a:off x="6820174" y="2362385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6655633" y="3147934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202C0-96A0-AEDE-5C80-21D7DC3AD286}"/>
              </a:ext>
            </a:extLst>
          </p:cNvPr>
          <p:cNvCxnSpPr>
            <a:cxnSpLocks/>
          </p:cNvCxnSpPr>
          <p:nvPr/>
        </p:nvCxnSpPr>
        <p:spPr>
          <a:xfrm>
            <a:off x="7130672" y="2859373"/>
            <a:ext cx="993997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BF215B-B5FD-1E0D-4956-E2855CE27EE3}"/>
              </a:ext>
            </a:extLst>
          </p:cNvPr>
          <p:cNvSpPr txBox="1"/>
          <p:nvPr/>
        </p:nvSpPr>
        <p:spPr>
          <a:xfrm>
            <a:off x="10653711" y="2362385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8518A4-3A75-45A9-7A65-7B48E55AF461}"/>
              </a:ext>
            </a:extLst>
          </p:cNvPr>
          <p:cNvCxnSpPr>
            <a:cxnSpLocks/>
          </p:cNvCxnSpPr>
          <p:nvPr/>
        </p:nvCxnSpPr>
        <p:spPr>
          <a:xfrm flipH="1">
            <a:off x="10253272" y="2859373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C2A50D-E430-D505-C7A3-04781C8D79D5}"/>
              </a:ext>
            </a:extLst>
          </p:cNvPr>
          <p:cNvSpPr txBox="1"/>
          <p:nvPr/>
        </p:nvSpPr>
        <p:spPr>
          <a:xfrm>
            <a:off x="8124670" y="2408073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E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∩ E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EB4D32-F95E-C4E4-B086-29A507AC3B0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099030" y="2931293"/>
            <a:ext cx="22485" cy="1668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BA459F-C010-4B2C-CBC3-43B68B778DBE}"/>
              </a:ext>
            </a:extLst>
          </p:cNvPr>
          <p:cNvSpPr txBox="1"/>
          <p:nvPr/>
        </p:nvSpPr>
        <p:spPr>
          <a:xfrm>
            <a:off x="7188109" y="6145969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(the whole rectangle): </a:t>
            </a:r>
            <a:r>
              <a:rPr lang="en-US" sz="2800" i="1" dirty="0"/>
              <a:t>S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622FE-F817-10C3-1195-AA6B93D62BB7}"/>
              </a:ext>
            </a:extLst>
          </p:cNvPr>
          <p:cNvSpPr txBox="1"/>
          <p:nvPr/>
        </p:nvSpPr>
        <p:spPr>
          <a:xfrm>
            <a:off x="5548422" y="5330361"/>
            <a:ext cx="8915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Helvetica" pitchFamily="2" charset="0"/>
              </a:rPr>
              <a:t>No </a:t>
            </a:r>
          </a:p>
          <a:p>
            <a:r>
              <a:rPr lang="en-US" sz="3200" b="1" dirty="0">
                <a:latin typeface="Helvetica" pitchFamily="2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470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69B20F-FDC5-07CC-5DDE-A6B04E6CF085}"/>
              </a:ext>
            </a:extLst>
          </p:cNvPr>
          <p:cNvSpPr txBox="1"/>
          <p:nvPr/>
        </p:nvSpPr>
        <p:spPr>
          <a:xfrm>
            <a:off x="3988134" y="2650946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(the whole rectangle): </a:t>
            </a:r>
            <a:r>
              <a:rPr lang="en-US" sz="2800" i="1" dirty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737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9284B-138C-1F29-5D5D-CEC480EB5D6A}"/>
              </a:ext>
            </a:extLst>
          </p:cNvPr>
          <p:cNvSpPr/>
          <p:nvPr/>
        </p:nvSpPr>
        <p:spPr>
          <a:xfrm>
            <a:off x="3964898" y="3472534"/>
            <a:ext cx="2548329" cy="24733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AB1B7-7DFA-ADDB-4DA5-81AA4B017F20}"/>
              </a:ext>
            </a:extLst>
          </p:cNvPr>
          <p:cNvSpPr txBox="1"/>
          <p:nvPr/>
        </p:nvSpPr>
        <p:spPr>
          <a:xfrm>
            <a:off x="3809649" y="2405919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F1E239-32F4-38A7-5324-0E7EB85820E0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9C21E0-623B-D5F4-49FF-13AB55CB4913}"/>
              </a:ext>
            </a:extLst>
          </p:cNvPr>
          <p:cNvCxnSpPr>
            <a:cxnSpLocks/>
          </p:cNvCxnSpPr>
          <p:nvPr/>
        </p:nvCxnSpPr>
        <p:spPr>
          <a:xfrm>
            <a:off x="4120147" y="2902907"/>
            <a:ext cx="993997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C010567-3096-FFF9-30C5-E947D97E21FA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355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The Three Axioms of Probability </a:t>
            </a:r>
            <a:r>
              <a:rPr lang="en-US" i="1" dirty="0"/>
              <a:t>intuitively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Probability </a:t>
            </a:r>
            <a:r>
              <a:rPr lang="en-US" i="1" dirty="0"/>
              <a:t>formally</a:t>
            </a:r>
            <a:r>
              <a:rPr lang="en-US" dirty="0"/>
              <a:t>: sets, events, unions, intersections, subsets, complements, sample spaces, independence, etc.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Probability </a:t>
            </a:r>
            <a:r>
              <a:rPr lang="en-US" i="1" dirty="0"/>
              <a:t>philosophically</a:t>
            </a:r>
            <a:r>
              <a:rPr lang="en-US" dirty="0"/>
              <a:t>: frequentist v. Bayesian interpretations; what ”unconditional” probability means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Probability </a:t>
            </a:r>
            <a:r>
              <a:rPr lang="en-US" i="1" dirty="0"/>
              <a:t>distributions</a:t>
            </a:r>
            <a:r>
              <a:rPr lang="en-US" dirty="0"/>
              <a:t>: empirical CDFs and PDFs</a:t>
            </a:r>
          </a:p>
        </p:txBody>
      </p:sp>
    </p:spTree>
    <p:extLst>
      <p:ext uri="{BB962C8B-B14F-4D97-AF65-F5344CB8AC3E}">
        <p14:creationId xmlns:p14="http://schemas.microsoft.com/office/powerpoint/2010/main" val="3234970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CF1E239-32F4-38A7-5324-0E7EB85820E0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9284B-138C-1F29-5D5D-CEC480EB5D6A}"/>
              </a:ext>
            </a:extLst>
          </p:cNvPr>
          <p:cNvSpPr/>
          <p:nvPr/>
        </p:nvSpPr>
        <p:spPr>
          <a:xfrm>
            <a:off x="3964898" y="3472534"/>
            <a:ext cx="2548329" cy="24733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AB1B7-7DFA-ADDB-4DA5-81AA4B017F20}"/>
              </a:ext>
            </a:extLst>
          </p:cNvPr>
          <p:cNvSpPr txBox="1"/>
          <p:nvPr/>
        </p:nvSpPr>
        <p:spPr>
          <a:xfrm>
            <a:off x="3809649" y="2405919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9C21E0-623B-D5F4-49FF-13AB55CB4913}"/>
              </a:ext>
            </a:extLst>
          </p:cNvPr>
          <p:cNvCxnSpPr>
            <a:cxnSpLocks/>
          </p:cNvCxnSpPr>
          <p:nvPr/>
        </p:nvCxnSpPr>
        <p:spPr>
          <a:xfrm>
            <a:off x="4120147" y="2902907"/>
            <a:ext cx="993997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5B565-5028-F310-1B87-3D0E06265601}"/>
              </a:ext>
            </a:extLst>
          </p:cNvPr>
          <p:cNvCxnSpPr>
            <a:cxnSpLocks/>
          </p:cNvCxnSpPr>
          <p:nvPr/>
        </p:nvCxnSpPr>
        <p:spPr>
          <a:xfrm>
            <a:off x="7587522" y="2998030"/>
            <a:ext cx="0" cy="1276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216290C-A8CF-2222-E1A3-03E11DB17BC5}"/>
              </a:ext>
            </a:extLst>
          </p:cNvPr>
          <p:cNvSpPr txBox="1"/>
          <p:nvPr/>
        </p:nvSpPr>
        <p:spPr>
          <a:xfrm>
            <a:off x="7275577" y="2425375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800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15C5C-1E8D-0C1B-DBFF-BA646BB64641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479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7A13-2C39-726E-F39B-86AB5945EC92}"/>
              </a:ext>
            </a:extLst>
          </p:cNvPr>
          <p:cNvSpPr txBox="1"/>
          <p:nvPr/>
        </p:nvSpPr>
        <p:spPr>
          <a:xfrm>
            <a:off x="7565737" y="2403609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E9054-63EB-1EB4-5E1F-6EDA62D1DE64}"/>
              </a:ext>
            </a:extLst>
          </p:cNvPr>
          <p:cNvCxnSpPr>
            <a:cxnSpLocks/>
          </p:cNvCxnSpPr>
          <p:nvPr/>
        </p:nvCxnSpPr>
        <p:spPr>
          <a:xfrm flipH="1">
            <a:off x="7165298" y="2900597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DDC91C-7DD8-F216-E136-003C16D9DF4C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116CAC-95B1-0728-C220-339346CC6C6B}"/>
              </a:ext>
            </a:extLst>
          </p:cNvPr>
          <p:cNvSpPr/>
          <p:nvPr/>
        </p:nvSpPr>
        <p:spPr>
          <a:xfrm>
            <a:off x="5664282" y="3470223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0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7A13-2C39-726E-F39B-86AB5945EC92}"/>
              </a:ext>
            </a:extLst>
          </p:cNvPr>
          <p:cNvSpPr txBox="1"/>
          <p:nvPr/>
        </p:nvSpPr>
        <p:spPr>
          <a:xfrm>
            <a:off x="7565737" y="2403609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E9054-63EB-1EB4-5E1F-6EDA62D1DE64}"/>
              </a:ext>
            </a:extLst>
          </p:cNvPr>
          <p:cNvCxnSpPr>
            <a:cxnSpLocks/>
          </p:cNvCxnSpPr>
          <p:nvPr/>
        </p:nvCxnSpPr>
        <p:spPr>
          <a:xfrm flipH="1">
            <a:off x="7165298" y="2900597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1B8088-A5E9-2F0B-8B99-593871E93FDD}"/>
              </a:ext>
            </a:extLst>
          </p:cNvPr>
          <p:cNvCxnSpPr>
            <a:cxnSpLocks/>
          </p:cNvCxnSpPr>
          <p:nvPr/>
        </p:nvCxnSpPr>
        <p:spPr>
          <a:xfrm>
            <a:off x="4626264" y="3024264"/>
            <a:ext cx="0" cy="1276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1B4D20-BB02-09F0-5A8C-7462B3DE2DA3}"/>
              </a:ext>
            </a:extLst>
          </p:cNvPr>
          <p:cNvSpPr txBox="1"/>
          <p:nvPr/>
        </p:nvSpPr>
        <p:spPr>
          <a:xfrm>
            <a:off x="4314319" y="2451609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</a:t>
            </a:r>
            <a:r>
              <a:rPr lang="en-US" sz="2800" baseline="-25000" dirty="0">
                <a:solidFill>
                  <a:srgbClr val="00B050"/>
                </a:solidFill>
              </a:rPr>
              <a:t>2</a:t>
            </a:r>
            <a:r>
              <a:rPr lang="en-US" sz="2800" baseline="30000" dirty="0">
                <a:solidFill>
                  <a:srgbClr val="00B050"/>
                </a:solidFill>
              </a:rPr>
              <a:t>C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5FCB2-4E48-0F15-1546-7C397DEC514C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A889AB-92E0-7309-4D95-722CEC2C9C57}"/>
              </a:ext>
            </a:extLst>
          </p:cNvPr>
          <p:cNvSpPr/>
          <p:nvPr/>
        </p:nvSpPr>
        <p:spPr>
          <a:xfrm>
            <a:off x="5664282" y="3470223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7A13-2C39-726E-F39B-86AB5945EC92}"/>
              </a:ext>
            </a:extLst>
          </p:cNvPr>
          <p:cNvSpPr txBox="1"/>
          <p:nvPr/>
        </p:nvSpPr>
        <p:spPr>
          <a:xfrm>
            <a:off x="7565737" y="2403609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E9054-63EB-1EB4-5E1F-6EDA62D1DE64}"/>
              </a:ext>
            </a:extLst>
          </p:cNvPr>
          <p:cNvCxnSpPr>
            <a:cxnSpLocks/>
          </p:cNvCxnSpPr>
          <p:nvPr/>
        </p:nvCxnSpPr>
        <p:spPr>
          <a:xfrm flipH="1">
            <a:off x="7165298" y="2900597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9CE836-E62D-A352-27ED-CDA9C7B21031}"/>
              </a:ext>
            </a:extLst>
          </p:cNvPr>
          <p:cNvSpPr/>
          <p:nvPr/>
        </p:nvSpPr>
        <p:spPr>
          <a:xfrm>
            <a:off x="3964898" y="3472534"/>
            <a:ext cx="2548329" cy="2473377"/>
          </a:xfrm>
          <a:prstGeom prst="ellipse">
            <a:avLst/>
          </a:prstGeom>
          <a:solidFill>
            <a:srgbClr val="0070C0">
              <a:alpha val="50178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C4890-4C6B-1A85-DEE7-291EAC1455E9}"/>
              </a:ext>
            </a:extLst>
          </p:cNvPr>
          <p:cNvSpPr txBox="1"/>
          <p:nvPr/>
        </p:nvSpPr>
        <p:spPr>
          <a:xfrm>
            <a:off x="3809649" y="2405919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45F08-9423-ACC4-2FE6-7C763462736E}"/>
              </a:ext>
            </a:extLst>
          </p:cNvPr>
          <p:cNvCxnSpPr>
            <a:cxnSpLocks/>
          </p:cNvCxnSpPr>
          <p:nvPr/>
        </p:nvCxnSpPr>
        <p:spPr>
          <a:xfrm>
            <a:off x="4120147" y="2902907"/>
            <a:ext cx="993997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EE63C1-6E1D-3AB5-7BC1-BB327394ECC1}"/>
              </a:ext>
            </a:extLst>
          </p:cNvPr>
          <p:cNvSpPr txBox="1"/>
          <p:nvPr/>
        </p:nvSpPr>
        <p:spPr>
          <a:xfrm>
            <a:off x="5045766" y="2403609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E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∩ E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324961-2717-7BDB-4213-00E405321E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20126" y="2926829"/>
            <a:ext cx="22485" cy="1668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088445-731D-943C-78A9-5953FF751FBC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D65541-9BD9-3228-9633-EC160ABDDA4E}"/>
              </a:ext>
            </a:extLst>
          </p:cNvPr>
          <p:cNvSpPr/>
          <p:nvPr/>
        </p:nvSpPr>
        <p:spPr>
          <a:xfrm>
            <a:off x="5664282" y="3470223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9CE836-E62D-A352-27ED-CDA9C7B21031}"/>
              </a:ext>
            </a:extLst>
          </p:cNvPr>
          <p:cNvSpPr/>
          <p:nvPr/>
        </p:nvSpPr>
        <p:spPr>
          <a:xfrm>
            <a:off x="3964898" y="3472534"/>
            <a:ext cx="2548329" cy="247337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E63C1-6E1D-3AB5-7BC1-BB327394ECC1}"/>
              </a:ext>
            </a:extLst>
          </p:cNvPr>
          <p:cNvSpPr txBox="1"/>
          <p:nvPr/>
        </p:nvSpPr>
        <p:spPr>
          <a:xfrm>
            <a:off x="4446166" y="2403609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∪ E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324961-2717-7BDB-4213-00E405321E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420526" y="2926829"/>
            <a:ext cx="22485" cy="1668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EA2FD6-5DDA-EEB7-40DC-4F2A4484E429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F91EE2-909A-B41A-9E58-A8CD94261C41}"/>
              </a:ext>
            </a:extLst>
          </p:cNvPr>
          <p:cNvSpPr/>
          <p:nvPr/>
        </p:nvSpPr>
        <p:spPr>
          <a:xfrm>
            <a:off x="5664282" y="3470223"/>
            <a:ext cx="1816809" cy="2473377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3657600" y="3200400"/>
            <a:ext cx="4931764" cy="304300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E63C1-6E1D-3AB5-7BC1-BB327394ECC1}"/>
              </a:ext>
            </a:extLst>
          </p:cNvPr>
          <p:cNvSpPr txBox="1"/>
          <p:nvPr/>
        </p:nvSpPr>
        <p:spPr>
          <a:xfrm>
            <a:off x="2990538" y="2490676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(E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∪ E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sz="2800" baseline="30000" dirty="0">
                <a:solidFill>
                  <a:schemeClr val="bg1">
                    <a:lumMod val="65000"/>
                  </a:schemeClr>
                </a:solidFill>
              </a:rPr>
              <a:t>C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324961-2717-7BDB-4213-00E405321E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964898" y="3013896"/>
            <a:ext cx="0" cy="688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9CE836-E62D-A352-27ED-CDA9C7B21031}"/>
              </a:ext>
            </a:extLst>
          </p:cNvPr>
          <p:cNvSpPr/>
          <p:nvPr/>
        </p:nvSpPr>
        <p:spPr>
          <a:xfrm>
            <a:off x="3964898" y="3472534"/>
            <a:ext cx="2548329" cy="247337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62A1A-F4F1-57D1-AF04-90BF6C0FB80B}"/>
              </a:ext>
            </a:extLst>
          </p:cNvPr>
          <p:cNvSpPr txBox="1"/>
          <p:nvPr/>
        </p:nvSpPr>
        <p:spPr>
          <a:xfrm>
            <a:off x="3261850" y="5756143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948A56-3C02-82FC-B0F3-9B9314A8A765}"/>
              </a:ext>
            </a:extLst>
          </p:cNvPr>
          <p:cNvSpPr/>
          <p:nvPr/>
        </p:nvSpPr>
        <p:spPr>
          <a:xfrm>
            <a:off x="5664282" y="3470223"/>
            <a:ext cx="1816809" cy="247337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1164236" y="3395272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7A13-2C39-726E-F39B-86AB5945EC92}"/>
              </a:ext>
            </a:extLst>
          </p:cNvPr>
          <p:cNvSpPr txBox="1"/>
          <p:nvPr/>
        </p:nvSpPr>
        <p:spPr>
          <a:xfrm>
            <a:off x="5072373" y="2598481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E9054-63EB-1EB4-5E1F-6EDA62D1DE64}"/>
              </a:ext>
            </a:extLst>
          </p:cNvPr>
          <p:cNvCxnSpPr>
            <a:cxnSpLocks/>
          </p:cNvCxnSpPr>
          <p:nvPr/>
        </p:nvCxnSpPr>
        <p:spPr>
          <a:xfrm flipH="1">
            <a:off x="4671934" y="3095469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9CE836-E62D-A352-27ED-CDA9C7B21031}"/>
              </a:ext>
            </a:extLst>
          </p:cNvPr>
          <p:cNvSpPr/>
          <p:nvPr/>
        </p:nvSpPr>
        <p:spPr>
          <a:xfrm>
            <a:off x="1471534" y="3667406"/>
            <a:ext cx="2548329" cy="2473377"/>
          </a:xfrm>
          <a:prstGeom prst="ellipse">
            <a:avLst/>
          </a:prstGeom>
          <a:solidFill>
            <a:srgbClr val="0070C0">
              <a:alpha val="50178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C4890-4C6B-1A85-DEE7-291EAC1455E9}"/>
              </a:ext>
            </a:extLst>
          </p:cNvPr>
          <p:cNvSpPr txBox="1"/>
          <p:nvPr/>
        </p:nvSpPr>
        <p:spPr>
          <a:xfrm>
            <a:off x="1316285" y="2600791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45F08-9423-ACC4-2FE6-7C763462736E}"/>
              </a:ext>
            </a:extLst>
          </p:cNvPr>
          <p:cNvCxnSpPr>
            <a:cxnSpLocks/>
          </p:cNvCxnSpPr>
          <p:nvPr/>
        </p:nvCxnSpPr>
        <p:spPr>
          <a:xfrm>
            <a:off x="1626783" y="3097779"/>
            <a:ext cx="993997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EE63C1-6E1D-3AB5-7BC1-BB327394ECC1}"/>
              </a:ext>
            </a:extLst>
          </p:cNvPr>
          <p:cNvSpPr txBox="1"/>
          <p:nvPr/>
        </p:nvSpPr>
        <p:spPr>
          <a:xfrm>
            <a:off x="2552402" y="2598481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E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∩ E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324961-2717-7BDB-4213-00E405321E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526762" y="3121701"/>
            <a:ext cx="22485" cy="1668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6B0C4-DD06-5ED5-6C88-097CDBF2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654" y="2820303"/>
            <a:ext cx="5396459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Probability of the union: graphically, it’s clear that: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∪ E2</a:t>
            </a:r>
            <a:r>
              <a:rPr lang="en-US" dirty="0"/>
              <a:t>) = P(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/>
              <a:t>) + P(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)          </a:t>
            </a:r>
          </a:p>
          <a:p>
            <a:pPr marL="0" indent="0">
              <a:buNone/>
            </a:pPr>
            <a:r>
              <a:rPr lang="en-US" dirty="0"/>
              <a:t>                           - P(</a:t>
            </a:r>
            <a:r>
              <a:rPr lang="en-US" dirty="0">
                <a:solidFill>
                  <a:srgbClr val="7030A0"/>
                </a:solidFill>
              </a:rPr>
              <a:t>E</a:t>
            </a:r>
            <a:r>
              <a:rPr lang="en-US" baseline="-25000" dirty="0">
                <a:solidFill>
                  <a:srgbClr val="7030A0"/>
                </a:solidFill>
              </a:rPr>
              <a:t>1 </a:t>
            </a:r>
            <a:r>
              <a:rPr lang="en-US" dirty="0">
                <a:solidFill>
                  <a:srgbClr val="7030A0"/>
                </a:solidFill>
              </a:rPr>
              <a:t>∩ E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19082-17FF-ABE3-EEB5-B41E54C623BA}"/>
              </a:ext>
            </a:extLst>
          </p:cNvPr>
          <p:cNvSpPr txBox="1"/>
          <p:nvPr/>
        </p:nvSpPr>
        <p:spPr>
          <a:xfrm>
            <a:off x="747582" y="5921116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B0200-1E3D-923B-FAC7-F65D0A39EE44}"/>
              </a:ext>
            </a:extLst>
          </p:cNvPr>
          <p:cNvSpPr/>
          <p:nvPr/>
        </p:nvSpPr>
        <p:spPr>
          <a:xfrm>
            <a:off x="3202186" y="3702135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0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DB03-0840-3628-97CF-C3DBE8C1DFF7}"/>
              </a:ext>
            </a:extLst>
          </p:cNvPr>
          <p:cNvSpPr/>
          <p:nvPr/>
        </p:nvSpPr>
        <p:spPr>
          <a:xfrm>
            <a:off x="1164236" y="3395272"/>
            <a:ext cx="4931764" cy="304300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7A13-2C39-726E-F39B-86AB5945EC92}"/>
              </a:ext>
            </a:extLst>
          </p:cNvPr>
          <p:cNvSpPr txBox="1"/>
          <p:nvPr/>
        </p:nvSpPr>
        <p:spPr>
          <a:xfrm>
            <a:off x="5072373" y="2598481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E9054-63EB-1EB4-5E1F-6EDA62D1DE64}"/>
              </a:ext>
            </a:extLst>
          </p:cNvPr>
          <p:cNvCxnSpPr>
            <a:cxnSpLocks/>
          </p:cNvCxnSpPr>
          <p:nvPr/>
        </p:nvCxnSpPr>
        <p:spPr>
          <a:xfrm flipH="1">
            <a:off x="4671934" y="3095469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9CE836-E62D-A352-27ED-CDA9C7B21031}"/>
              </a:ext>
            </a:extLst>
          </p:cNvPr>
          <p:cNvSpPr/>
          <p:nvPr/>
        </p:nvSpPr>
        <p:spPr>
          <a:xfrm>
            <a:off x="1471534" y="3667406"/>
            <a:ext cx="2548329" cy="2473377"/>
          </a:xfrm>
          <a:prstGeom prst="ellipse">
            <a:avLst/>
          </a:prstGeom>
          <a:solidFill>
            <a:srgbClr val="0070C0">
              <a:alpha val="50178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C4890-4C6B-1A85-DEE7-291EAC1455E9}"/>
              </a:ext>
            </a:extLst>
          </p:cNvPr>
          <p:cNvSpPr txBox="1"/>
          <p:nvPr/>
        </p:nvSpPr>
        <p:spPr>
          <a:xfrm>
            <a:off x="1316285" y="2600791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A45F08-9423-ACC4-2FE6-7C763462736E}"/>
              </a:ext>
            </a:extLst>
          </p:cNvPr>
          <p:cNvCxnSpPr>
            <a:cxnSpLocks/>
          </p:cNvCxnSpPr>
          <p:nvPr/>
        </p:nvCxnSpPr>
        <p:spPr>
          <a:xfrm>
            <a:off x="1626783" y="3097779"/>
            <a:ext cx="993997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EE63C1-6E1D-3AB5-7BC1-BB327394ECC1}"/>
              </a:ext>
            </a:extLst>
          </p:cNvPr>
          <p:cNvSpPr txBox="1"/>
          <p:nvPr/>
        </p:nvSpPr>
        <p:spPr>
          <a:xfrm>
            <a:off x="2552402" y="2598481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E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∩ E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324961-2717-7BDB-4213-00E405321E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526762" y="3121701"/>
            <a:ext cx="22485" cy="1668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6B0C4-DD06-5ED5-6C88-097CDBF2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812" y="2820303"/>
            <a:ext cx="5642301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Conditional probability: P(E</a:t>
            </a:r>
            <a:r>
              <a:rPr lang="en-US" baseline="-25000" dirty="0"/>
              <a:t>1</a:t>
            </a:r>
            <a:r>
              <a:rPr lang="en-US" dirty="0"/>
              <a:t> | E</a:t>
            </a:r>
            <a:r>
              <a:rPr lang="en-US" baseline="-25000" dirty="0"/>
              <a:t>2</a:t>
            </a:r>
            <a:r>
              <a:rPr lang="en-US" dirty="0"/>
              <a:t>).  Effectively, the sample space </a:t>
            </a:r>
            <a:r>
              <a:rPr lang="en-US" i="1" dirty="0"/>
              <a:t>becomes</a:t>
            </a: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: S’=E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happened, so E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didn’t.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19082-17FF-ABE3-EEB5-B41E54C623BA}"/>
              </a:ext>
            </a:extLst>
          </p:cNvPr>
          <p:cNvSpPr txBox="1"/>
          <p:nvPr/>
        </p:nvSpPr>
        <p:spPr>
          <a:xfrm>
            <a:off x="747582" y="5921116"/>
            <a:ext cx="10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B0200-1E3D-923B-FAC7-F65D0A39EE44}"/>
              </a:ext>
            </a:extLst>
          </p:cNvPr>
          <p:cNvSpPr/>
          <p:nvPr/>
        </p:nvSpPr>
        <p:spPr>
          <a:xfrm>
            <a:off x="3202186" y="3702135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3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capture many of the concepts so far by representing the sample space graphically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77A13-2C39-726E-F39B-86AB5945EC92}"/>
              </a:ext>
            </a:extLst>
          </p:cNvPr>
          <p:cNvSpPr txBox="1"/>
          <p:nvPr/>
        </p:nvSpPr>
        <p:spPr>
          <a:xfrm>
            <a:off x="5072373" y="2598481"/>
            <a:ext cx="62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9E9054-63EB-1EB4-5E1F-6EDA62D1DE64}"/>
              </a:ext>
            </a:extLst>
          </p:cNvPr>
          <p:cNvCxnSpPr>
            <a:cxnSpLocks/>
          </p:cNvCxnSpPr>
          <p:nvPr/>
        </p:nvCxnSpPr>
        <p:spPr>
          <a:xfrm flipH="1">
            <a:off x="4671934" y="3095469"/>
            <a:ext cx="794478" cy="1412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A9CE836-E62D-A352-27ED-CDA9C7B21031}"/>
              </a:ext>
            </a:extLst>
          </p:cNvPr>
          <p:cNvSpPr/>
          <p:nvPr/>
        </p:nvSpPr>
        <p:spPr>
          <a:xfrm>
            <a:off x="1471534" y="3667406"/>
            <a:ext cx="2548329" cy="2473377"/>
          </a:xfrm>
          <a:prstGeom prst="ellipse">
            <a:avLst/>
          </a:prstGeom>
          <a:solidFill>
            <a:srgbClr val="0070C0">
              <a:alpha val="50178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E63C1-6E1D-3AB5-7BC1-BB327394ECC1}"/>
              </a:ext>
            </a:extLst>
          </p:cNvPr>
          <p:cNvSpPr txBox="1"/>
          <p:nvPr/>
        </p:nvSpPr>
        <p:spPr>
          <a:xfrm>
            <a:off x="2552402" y="2598481"/>
            <a:ext cx="19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E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∩ E</a:t>
            </a:r>
            <a:r>
              <a:rPr lang="en-US" sz="2800" baseline="-25000" dirty="0">
                <a:solidFill>
                  <a:srgbClr val="7030A0"/>
                </a:solidFill>
              </a:rPr>
              <a:t>2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324961-2717-7BDB-4213-00E405321E1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526762" y="3121701"/>
            <a:ext cx="22485" cy="1668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6B0C4-DD06-5ED5-6C88-097CDBF2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812" y="2820303"/>
            <a:ext cx="5642301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Conditional probability: P(E</a:t>
            </a:r>
            <a:r>
              <a:rPr lang="en-US" baseline="-25000" dirty="0"/>
              <a:t>1</a:t>
            </a:r>
            <a:r>
              <a:rPr lang="en-US" dirty="0"/>
              <a:t> | E</a:t>
            </a:r>
            <a:r>
              <a:rPr lang="en-US" baseline="-25000" dirty="0"/>
              <a:t>2</a:t>
            </a:r>
            <a:r>
              <a:rPr lang="en-US" dirty="0"/>
              <a:t>).  Effectively, the sample space </a:t>
            </a:r>
            <a:r>
              <a:rPr lang="en-US" i="1" dirty="0"/>
              <a:t>becomes</a:t>
            </a: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: S’=E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happened, so E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didn’t.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Graphically, then, it’s clear that: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| E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/>
              <a:t>) = P(</a:t>
            </a:r>
            <a:r>
              <a:rPr lang="en-US" dirty="0">
                <a:solidFill>
                  <a:srgbClr val="7030A0"/>
                </a:solidFill>
              </a:rPr>
              <a:t>E</a:t>
            </a:r>
            <a:r>
              <a:rPr lang="en-US" baseline="-25000" dirty="0">
                <a:solidFill>
                  <a:srgbClr val="7030A0"/>
                </a:solidFill>
              </a:rPr>
              <a:t>1 </a:t>
            </a:r>
            <a:r>
              <a:rPr lang="en-US" dirty="0">
                <a:solidFill>
                  <a:srgbClr val="7030A0"/>
                </a:solidFill>
              </a:rPr>
              <a:t>∩ E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) / P(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19082-17FF-ABE3-EEB5-B41E54C623BA}"/>
              </a:ext>
            </a:extLst>
          </p:cNvPr>
          <p:cNvSpPr txBox="1"/>
          <p:nvPr/>
        </p:nvSpPr>
        <p:spPr>
          <a:xfrm>
            <a:off x="4774094" y="5668139"/>
            <a:ext cx="55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S’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B0200-1E3D-923B-FAC7-F65D0A39EE44}"/>
              </a:ext>
            </a:extLst>
          </p:cNvPr>
          <p:cNvSpPr/>
          <p:nvPr/>
        </p:nvSpPr>
        <p:spPr>
          <a:xfrm>
            <a:off x="3202186" y="3702135"/>
            <a:ext cx="1816809" cy="2473377"/>
          </a:xfrm>
          <a:prstGeom prst="ellipse">
            <a:avLst/>
          </a:prstGeom>
          <a:solidFill>
            <a:srgbClr val="FF0000">
              <a:alpha val="50446"/>
            </a:srgb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e 14">
            <a:extLst>
              <a:ext uri="{FF2B5EF4-FFF2-40B4-BE49-F238E27FC236}">
                <a16:creationId xmlns:a16="http://schemas.microsoft.com/office/drawing/2014/main" id="{54CB2B9D-B631-52CF-5112-42B8E8DDE9EE}"/>
              </a:ext>
            </a:extLst>
          </p:cNvPr>
          <p:cNvSpPr/>
          <p:nvPr/>
        </p:nvSpPr>
        <p:spPr>
          <a:xfrm rot="2766651">
            <a:off x="955744" y="3388509"/>
            <a:ext cx="2948967" cy="3031170"/>
          </a:xfrm>
          <a:prstGeom prst="pi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e 15">
            <a:extLst>
              <a:ext uri="{FF2B5EF4-FFF2-40B4-BE49-F238E27FC236}">
                <a16:creationId xmlns:a16="http://schemas.microsoft.com/office/drawing/2014/main" id="{F4299549-EF52-202B-CCC9-2DACA7E37C8F}"/>
              </a:ext>
            </a:extLst>
          </p:cNvPr>
          <p:cNvSpPr/>
          <p:nvPr/>
        </p:nvSpPr>
        <p:spPr>
          <a:xfrm rot="2730226">
            <a:off x="1663345" y="3447622"/>
            <a:ext cx="2948967" cy="3031170"/>
          </a:xfrm>
          <a:prstGeom prst="pie">
            <a:avLst>
              <a:gd name="adj1" fmla="val 2005507"/>
              <a:gd name="adj2" fmla="val 13930446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e 16">
            <a:extLst>
              <a:ext uri="{FF2B5EF4-FFF2-40B4-BE49-F238E27FC236}">
                <a16:creationId xmlns:a16="http://schemas.microsoft.com/office/drawing/2014/main" id="{71E0CC23-9C52-64D3-CEB5-5F77B7F31791}"/>
              </a:ext>
            </a:extLst>
          </p:cNvPr>
          <p:cNvSpPr/>
          <p:nvPr/>
        </p:nvSpPr>
        <p:spPr>
          <a:xfrm rot="1941732">
            <a:off x="1669441" y="3917014"/>
            <a:ext cx="2948967" cy="3031170"/>
          </a:xfrm>
          <a:prstGeom prst="pie">
            <a:avLst>
              <a:gd name="adj1" fmla="val 2005507"/>
              <a:gd name="adj2" fmla="val 13930446"/>
            </a:avLst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7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small rectangle per event; sample space = outer rectangle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2911F-A3F3-69EC-BD38-DBE7B5BB8560}"/>
              </a:ext>
            </a:extLst>
          </p:cNvPr>
          <p:cNvSpPr/>
          <p:nvPr/>
        </p:nvSpPr>
        <p:spPr>
          <a:xfrm>
            <a:off x="9144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D1A6-9A73-4DD0-3C5F-37E04A3DCC53}"/>
              </a:ext>
            </a:extLst>
          </p:cNvPr>
          <p:cNvSpPr/>
          <p:nvPr/>
        </p:nvSpPr>
        <p:spPr>
          <a:xfrm>
            <a:off x="2638269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55736-2F65-E19A-02A4-DA1F1710D552}"/>
              </a:ext>
            </a:extLst>
          </p:cNvPr>
          <p:cNvSpPr/>
          <p:nvPr/>
        </p:nvSpPr>
        <p:spPr>
          <a:xfrm>
            <a:off x="438087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B28E5-BFC6-2F1F-BA62-01CF4B783DBA}"/>
              </a:ext>
            </a:extLst>
          </p:cNvPr>
          <p:cNvSpPr/>
          <p:nvPr/>
        </p:nvSpPr>
        <p:spPr>
          <a:xfrm>
            <a:off x="60960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36370-0A91-43F1-EE33-6D4A11045E70}"/>
              </a:ext>
            </a:extLst>
          </p:cNvPr>
          <p:cNvSpPr/>
          <p:nvPr/>
        </p:nvSpPr>
        <p:spPr>
          <a:xfrm>
            <a:off x="781112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3CA7-5487-7DD8-C6EE-2E1A7F3261E5}"/>
              </a:ext>
            </a:extLst>
          </p:cNvPr>
          <p:cNvSpPr/>
          <p:nvPr/>
        </p:nvSpPr>
        <p:spPr>
          <a:xfrm>
            <a:off x="9517506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6BBD-8A03-E177-29D5-7E9652FDF3FA}"/>
              </a:ext>
            </a:extLst>
          </p:cNvPr>
          <p:cNvSpPr txBox="1"/>
          <p:nvPr/>
        </p:nvSpPr>
        <p:spPr>
          <a:xfrm>
            <a:off x="1555761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F4076-9F4C-AB1B-6A93-DFCD3779074E}"/>
              </a:ext>
            </a:extLst>
          </p:cNvPr>
          <p:cNvSpPr txBox="1"/>
          <p:nvPr/>
        </p:nvSpPr>
        <p:spPr>
          <a:xfrm>
            <a:off x="3266514" y="46385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EF6A-D199-3DBE-AB5D-68220C08A75D}"/>
              </a:ext>
            </a:extLst>
          </p:cNvPr>
          <p:cNvSpPr txBox="1"/>
          <p:nvPr/>
        </p:nvSpPr>
        <p:spPr>
          <a:xfrm>
            <a:off x="4962276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07678-F8D4-B45A-E8C0-5961FA0B56EF}"/>
              </a:ext>
            </a:extLst>
          </p:cNvPr>
          <p:cNvSpPr txBox="1"/>
          <p:nvPr/>
        </p:nvSpPr>
        <p:spPr>
          <a:xfrm>
            <a:off x="6659913" y="46385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F471B-6C1F-0874-9400-1DAA2A5B2A7C}"/>
              </a:ext>
            </a:extLst>
          </p:cNvPr>
          <p:cNvSpPr txBox="1"/>
          <p:nvPr/>
        </p:nvSpPr>
        <p:spPr>
          <a:xfrm>
            <a:off x="8443743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810D3-CF1A-84AC-4139-DB5E9137D5F0}"/>
              </a:ext>
            </a:extLst>
          </p:cNvPr>
          <p:cNvSpPr txBox="1"/>
          <p:nvPr/>
        </p:nvSpPr>
        <p:spPr>
          <a:xfrm>
            <a:off x="10158867" y="463857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pic>
        <p:nvPicPr>
          <p:cNvPr id="4098" name="Picture 2" descr="Dice, dice roll, dice roll 1, dice roll one, die, white dice icon -  Download on Iconfinder">
            <a:extLst>
              <a:ext uri="{FF2B5EF4-FFF2-40B4-BE49-F238E27FC236}">
                <a16:creationId xmlns:a16="http://schemas.microsoft.com/office/drawing/2014/main" id="{4B3C9E22-501B-D593-87B2-31840FE7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40" y="37712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ce, dice roll, dice roll 2, dice roll two, die, two, white dice icon -  Download on">
            <a:extLst>
              <a:ext uri="{FF2B5EF4-FFF2-40B4-BE49-F238E27FC236}">
                <a16:creationId xmlns:a16="http://schemas.microsoft.com/office/drawing/2014/main" id="{B418F1D3-3E80-9FFA-2A92-EAE07710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69" y="37427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ce, dice roll, dice roll 3, dice roll three, die, three, white dice icon  - Download on Iconfinder">
            <a:extLst>
              <a:ext uri="{FF2B5EF4-FFF2-40B4-BE49-F238E27FC236}">
                <a16:creationId xmlns:a16="http://schemas.microsoft.com/office/drawing/2014/main" id="{26B328A2-2B30-60E8-0E49-E9D8990D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48" y="374274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ce, dice 4, dice roll, dice roll four, die, four, white dice icon -  Download on Iconfinder">
            <a:extLst>
              <a:ext uri="{FF2B5EF4-FFF2-40B4-BE49-F238E27FC236}">
                <a16:creationId xmlns:a16="http://schemas.microsoft.com/office/drawing/2014/main" id="{EEF26817-4B61-0433-4622-11743B03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4508" y="37712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ce, dice roll, dice roll 5, dice roll five, die, five, white dice icon -  Download on">
            <a:extLst>
              <a:ext uri="{FF2B5EF4-FFF2-40B4-BE49-F238E27FC236}">
                <a16:creationId xmlns:a16="http://schemas.microsoft.com/office/drawing/2014/main" id="{C2FA63F6-CBB8-8E82-DFA4-AADE1435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81" y="37712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ice, dice roll, dice roll 6, dice roll six, die, six, white dice icon -  Download on Iconfinder">
            <a:extLst>
              <a:ext uri="{FF2B5EF4-FFF2-40B4-BE49-F238E27FC236}">
                <a16:creationId xmlns:a16="http://schemas.microsoft.com/office/drawing/2014/main" id="{C544CB6B-088B-7663-565D-66C73240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523" y="37712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AC9CD8-D933-69B8-F886-B6F3E1C32607}"/>
              </a:ext>
            </a:extLst>
          </p:cNvPr>
          <p:cNvSpPr txBox="1"/>
          <p:nvPr/>
        </p:nvSpPr>
        <p:spPr>
          <a:xfrm>
            <a:off x="5314811" y="6607162"/>
            <a:ext cx="69541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https://www.iconfinder.com/icons/2336042/dice_dice_roll_dice_roll_6_dice_roll_six_die_six_white_dice_icon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4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The Three Axioms of Probability </a:t>
            </a:r>
            <a:r>
              <a:rPr lang="en-US" b="1" i="1" dirty="0"/>
              <a:t>intuitively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formally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sets, events, unions, intersections, subsets, complements, sample spaces, independence, etc.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philosophically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frequentist v. Bayesian interpretations; what ”unconditional” probability means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distributions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empirical CDFs and PDFs</a:t>
            </a:r>
          </a:p>
        </p:txBody>
      </p:sp>
    </p:spTree>
    <p:extLst>
      <p:ext uri="{BB962C8B-B14F-4D97-AF65-F5344CB8AC3E}">
        <p14:creationId xmlns:p14="http://schemas.microsoft.com/office/powerpoint/2010/main" val="3107678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 with {</a:t>
            </a:r>
            <a:r>
              <a:rPr lang="en-US" dirty="0">
                <a:solidFill>
                  <a:srgbClr val="FF0000"/>
                </a:solidFill>
              </a:rPr>
              <a:t>roll is even</a:t>
            </a:r>
            <a:r>
              <a:rPr lang="en-US" dirty="0"/>
              <a:t>}:  clearly 3/6=1/2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2911F-A3F3-69EC-BD38-DBE7B5BB8560}"/>
              </a:ext>
            </a:extLst>
          </p:cNvPr>
          <p:cNvSpPr/>
          <p:nvPr/>
        </p:nvSpPr>
        <p:spPr>
          <a:xfrm>
            <a:off x="9144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D1A6-9A73-4DD0-3C5F-37E04A3DCC53}"/>
              </a:ext>
            </a:extLst>
          </p:cNvPr>
          <p:cNvSpPr/>
          <p:nvPr/>
        </p:nvSpPr>
        <p:spPr>
          <a:xfrm>
            <a:off x="2638269" y="3702570"/>
            <a:ext cx="1723869" cy="2518348"/>
          </a:xfrm>
          <a:prstGeom prst="rect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55736-2F65-E19A-02A4-DA1F1710D552}"/>
              </a:ext>
            </a:extLst>
          </p:cNvPr>
          <p:cNvSpPr/>
          <p:nvPr/>
        </p:nvSpPr>
        <p:spPr>
          <a:xfrm>
            <a:off x="438087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B28E5-BFC6-2F1F-BA62-01CF4B783DBA}"/>
              </a:ext>
            </a:extLst>
          </p:cNvPr>
          <p:cNvSpPr/>
          <p:nvPr/>
        </p:nvSpPr>
        <p:spPr>
          <a:xfrm>
            <a:off x="6096000" y="3702570"/>
            <a:ext cx="1723869" cy="2518348"/>
          </a:xfrm>
          <a:prstGeom prst="rect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36370-0A91-43F1-EE33-6D4A11045E70}"/>
              </a:ext>
            </a:extLst>
          </p:cNvPr>
          <p:cNvSpPr/>
          <p:nvPr/>
        </p:nvSpPr>
        <p:spPr>
          <a:xfrm>
            <a:off x="781112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3CA7-5487-7DD8-C6EE-2E1A7F3261E5}"/>
              </a:ext>
            </a:extLst>
          </p:cNvPr>
          <p:cNvSpPr/>
          <p:nvPr/>
        </p:nvSpPr>
        <p:spPr>
          <a:xfrm>
            <a:off x="9517506" y="3702570"/>
            <a:ext cx="1723869" cy="2518348"/>
          </a:xfrm>
          <a:prstGeom prst="rect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6BBD-8A03-E177-29D5-7E9652FDF3FA}"/>
              </a:ext>
            </a:extLst>
          </p:cNvPr>
          <p:cNvSpPr txBox="1"/>
          <p:nvPr/>
        </p:nvSpPr>
        <p:spPr>
          <a:xfrm>
            <a:off x="1555761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F4076-9F4C-AB1B-6A93-DFCD3779074E}"/>
              </a:ext>
            </a:extLst>
          </p:cNvPr>
          <p:cNvSpPr txBox="1"/>
          <p:nvPr/>
        </p:nvSpPr>
        <p:spPr>
          <a:xfrm>
            <a:off x="3266514" y="46385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EF6A-D199-3DBE-AB5D-68220C08A75D}"/>
              </a:ext>
            </a:extLst>
          </p:cNvPr>
          <p:cNvSpPr txBox="1"/>
          <p:nvPr/>
        </p:nvSpPr>
        <p:spPr>
          <a:xfrm>
            <a:off x="4962276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07678-F8D4-B45A-E8C0-5961FA0B56EF}"/>
              </a:ext>
            </a:extLst>
          </p:cNvPr>
          <p:cNvSpPr txBox="1"/>
          <p:nvPr/>
        </p:nvSpPr>
        <p:spPr>
          <a:xfrm>
            <a:off x="6659913" y="46385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F471B-6C1F-0874-9400-1DAA2A5B2A7C}"/>
              </a:ext>
            </a:extLst>
          </p:cNvPr>
          <p:cNvSpPr txBox="1"/>
          <p:nvPr/>
        </p:nvSpPr>
        <p:spPr>
          <a:xfrm>
            <a:off x="8443743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810D3-CF1A-84AC-4139-DB5E9137D5F0}"/>
              </a:ext>
            </a:extLst>
          </p:cNvPr>
          <p:cNvSpPr txBox="1"/>
          <p:nvPr/>
        </p:nvSpPr>
        <p:spPr>
          <a:xfrm>
            <a:off x="10158867" y="463857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0137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Next: {</a:t>
            </a:r>
            <a:r>
              <a:rPr lang="en-US" dirty="0">
                <a:solidFill>
                  <a:schemeClr val="accent1"/>
                </a:solidFill>
              </a:rPr>
              <a:t>roll &gt; 3</a:t>
            </a:r>
            <a:r>
              <a:rPr lang="en-US" dirty="0"/>
              <a:t>}: again, 3/6=1/2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2911F-A3F3-69EC-BD38-DBE7B5BB8560}"/>
              </a:ext>
            </a:extLst>
          </p:cNvPr>
          <p:cNvSpPr/>
          <p:nvPr/>
        </p:nvSpPr>
        <p:spPr>
          <a:xfrm>
            <a:off x="9144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D1A6-9A73-4DD0-3C5F-37E04A3DCC53}"/>
              </a:ext>
            </a:extLst>
          </p:cNvPr>
          <p:cNvSpPr/>
          <p:nvPr/>
        </p:nvSpPr>
        <p:spPr>
          <a:xfrm>
            <a:off x="2638269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55736-2F65-E19A-02A4-DA1F1710D552}"/>
              </a:ext>
            </a:extLst>
          </p:cNvPr>
          <p:cNvSpPr/>
          <p:nvPr/>
        </p:nvSpPr>
        <p:spPr>
          <a:xfrm>
            <a:off x="438087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B28E5-BFC6-2F1F-BA62-01CF4B783DBA}"/>
              </a:ext>
            </a:extLst>
          </p:cNvPr>
          <p:cNvSpPr/>
          <p:nvPr/>
        </p:nvSpPr>
        <p:spPr>
          <a:xfrm>
            <a:off x="6096000" y="3702570"/>
            <a:ext cx="1723869" cy="2518348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36370-0A91-43F1-EE33-6D4A11045E70}"/>
              </a:ext>
            </a:extLst>
          </p:cNvPr>
          <p:cNvSpPr/>
          <p:nvPr/>
        </p:nvSpPr>
        <p:spPr>
          <a:xfrm>
            <a:off x="7811125" y="3702570"/>
            <a:ext cx="1723869" cy="2518348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3CA7-5487-7DD8-C6EE-2E1A7F3261E5}"/>
              </a:ext>
            </a:extLst>
          </p:cNvPr>
          <p:cNvSpPr/>
          <p:nvPr/>
        </p:nvSpPr>
        <p:spPr>
          <a:xfrm>
            <a:off x="9517506" y="3702570"/>
            <a:ext cx="1723869" cy="2518348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6BBD-8A03-E177-29D5-7E9652FDF3FA}"/>
              </a:ext>
            </a:extLst>
          </p:cNvPr>
          <p:cNvSpPr txBox="1"/>
          <p:nvPr/>
        </p:nvSpPr>
        <p:spPr>
          <a:xfrm>
            <a:off x="1555761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F4076-9F4C-AB1B-6A93-DFCD3779074E}"/>
              </a:ext>
            </a:extLst>
          </p:cNvPr>
          <p:cNvSpPr txBox="1"/>
          <p:nvPr/>
        </p:nvSpPr>
        <p:spPr>
          <a:xfrm>
            <a:off x="3266514" y="46385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EF6A-D199-3DBE-AB5D-68220C08A75D}"/>
              </a:ext>
            </a:extLst>
          </p:cNvPr>
          <p:cNvSpPr txBox="1"/>
          <p:nvPr/>
        </p:nvSpPr>
        <p:spPr>
          <a:xfrm>
            <a:off x="4962276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07678-F8D4-B45A-E8C0-5961FA0B56EF}"/>
              </a:ext>
            </a:extLst>
          </p:cNvPr>
          <p:cNvSpPr txBox="1"/>
          <p:nvPr/>
        </p:nvSpPr>
        <p:spPr>
          <a:xfrm>
            <a:off x="6659913" y="46385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F471B-6C1F-0874-9400-1DAA2A5B2A7C}"/>
              </a:ext>
            </a:extLst>
          </p:cNvPr>
          <p:cNvSpPr txBox="1"/>
          <p:nvPr/>
        </p:nvSpPr>
        <p:spPr>
          <a:xfrm>
            <a:off x="8443743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810D3-CF1A-84AC-4139-DB5E9137D5F0}"/>
              </a:ext>
            </a:extLst>
          </p:cNvPr>
          <p:cNvSpPr txBox="1"/>
          <p:nvPr/>
        </p:nvSpPr>
        <p:spPr>
          <a:xfrm>
            <a:off x="10158867" y="463857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97998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Their intersection: </a:t>
            </a:r>
            <a:r>
              <a:rPr lang="en-US" dirty="0">
                <a:solidFill>
                  <a:srgbClr val="7030A0"/>
                </a:solidFill>
              </a:rPr>
              <a:t>{even} ∩ {&gt;3}: </a:t>
            </a:r>
            <a:r>
              <a:rPr lang="en-US" dirty="0"/>
              <a:t>2/6=1/3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2911F-A3F3-69EC-BD38-DBE7B5BB8560}"/>
              </a:ext>
            </a:extLst>
          </p:cNvPr>
          <p:cNvSpPr/>
          <p:nvPr/>
        </p:nvSpPr>
        <p:spPr>
          <a:xfrm>
            <a:off x="9144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D1A6-9A73-4DD0-3C5F-37E04A3DCC53}"/>
              </a:ext>
            </a:extLst>
          </p:cNvPr>
          <p:cNvSpPr/>
          <p:nvPr/>
        </p:nvSpPr>
        <p:spPr>
          <a:xfrm>
            <a:off x="2638269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55736-2F65-E19A-02A4-DA1F1710D552}"/>
              </a:ext>
            </a:extLst>
          </p:cNvPr>
          <p:cNvSpPr/>
          <p:nvPr/>
        </p:nvSpPr>
        <p:spPr>
          <a:xfrm>
            <a:off x="438087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B28E5-BFC6-2F1F-BA62-01CF4B783DBA}"/>
              </a:ext>
            </a:extLst>
          </p:cNvPr>
          <p:cNvSpPr/>
          <p:nvPr/>
        </p:nvSpPr>
        <p:spPr>
          <a:xfrm>
            <a:off x="6096000" y="3702570"/>
            <a:ext cx="1723869" cy="2518348"/>
          </a:xfrm>
          <a:prstGeom prst="rect">
            <a:avLst/>
          </a:prstGeom>
          <a:pattFill prst="lgGrid">
            <a:fgClr>
              <a:srgbClr val="7030A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36370-0A91-43F1-EE33-6D4A11045E70}"/>
              </a:ext>
            </a:extLst>
          </p:cNvPr>
          <p:cNvSpPr/>
          <p:nvPr/>
        </p:nvSpPr>
        <p:spPr>
          <a:xfrm>
            <a:off x="781112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3CA7-5487-7DD8-C6EE-2E1A7F3261E5}"/>
              </a:ext>
            </a:extLst>
          </p:cNvPr>
          <p:cNvSpPr/>
          <p:nvPr/>
        </p:nvSpPr>
        <p:spPr>
          <a:xfrm>
            <a:off x="9517506" y="3702570"/>
            <a:ext cx="1723869" cy="2518348"/>
          </a:xfrm>
          <a:prstGeom prst="rect">
            <a:avLst/>
          </a:prstGeom>
          <a:pattFill prst="lgGrid">
            <a:fgClr>
              <a:srgbClr val="7030A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6BBD-8A03-E177-29D5-7E9652FDF3FA}"/>
              </a:ext>
            </a:extLst>
          </p:cNvPr>
          <p:cNvSpPr txBox="1"/>
          <p:nvPr/>
        </p:nvSpPr>
        <p:spPr>
          <a:xfrm>
            <a:off x="1555761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F4076-9F4C-AB1B-6A93-DFCD3779074E}"/>
              </a:ext>
            </a:extLst>
          </p:cNvPr>
          <p:cNvSpPr txBox="1"/>
          <p:nvPr/>
        </p:nvSpPr>
        <p:spPr>
          <a:xfrm>
            <a:off x="3266514" y="46385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EF6A-D199-3DBE-AB5D-68220C08A75D}"/>
              </a:ext>
            </a:extLst>
          </p:cNvPr>
          <p:cNvSpPr txBox="1"/>
          <p:nvPr/>
        </p:nvSpPr>
        <p:spPr>
          <a:xfrm>
            <a:off x="4962276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07678-F8D4-B45A-E8C0-5961FA0B56EF}"/>
              </a:ext>
            </a:extLst>
          </p:cNvPr>
          <p:cNvSpPr txBox="1"/>
          <p:nvPr/>
        </p:nvSpPr>
        <p:spPr>
          <a:xfrm>
            <a:off x="6659913" y="46385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F471B-6C1F-0874-9400-1DAA2A5B2A7C}"/>
              </a:ext>
            </a:extLst>
          </p:cNvPr>
          <p:cNvSpPr txBox="1"/>
          <p:nvPr/>
        </p:nvSpPr>
        <p:spPr>
          <a:xfrm>
            <a:off x="8443743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810D3-CF1A-84AC-4139-DB5E9137D5F0}"/>
              </a:ext>
            </a:extLst>
          </p:cNvPr>
          <p:cNvSpPr txBox="1"/>
          <p:nvPr/>
        </p:nvSpPr>
        <p:spPr>
          <a:xfrm>
            <a:off x="10158867" y="463857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68820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Together: {</a:t>
            </a:r>
            <a:r>
              <a:rPr lang="en-US" dirty="0">
                <a:solidFill>
                  <a:srgbClr val="FF0000"/>
                </a:solidFill>
              </a:rPr>
              <a:t>even</a:t>
            </a:r>
            <a:r>
              <a:rPr lang="en-US" dirty="0"/>
              <a:t>}, </a:t>
            </a:r>
            <a:r>
              <a:rPr lang="en-US" dirty="0">
                <a:solidFill>
                  <a:schemeClr val="accent1"/>
                </a:solidFill>
              </a:rPr>
              <a:t>{&gt;3</a:t>
            </a:r>
            <a:r>
              <a:rPr lang="en-US" dirty="0"/>
              <a:t>}, and </a:t>
            </a:r>
            <a:r>
              <a:rPr lang="en-US" dirty="0">
                <a:solidFill>
                  <a:srgbClr val="7030A0"/>
                </a:solidFill>
              </a:rPr>
              <a:t>{even} ∩ {&gt;3}: </a:t>
            </a:r>
            <a:r>
              <a:rPr lang="en-US" dirty="0"/>
              <a:t>4/6=2/3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2911F-A3F3-69EC-BD38-DBE7B5BB8560}"/>
              </a:ext>
            </a:extLst>
          </p:cNvPr>
          <p:cNvSpPr/>
          <p:nvPr/>
        </p:nvSpPr>
        <p:spPr>
          <a:xfrm>
            <a:off x="9144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D1A6-9A73-4DD0-3C5F-37E04A3DCC53}"/>
              </a:ext>
            </a:extLst>
          </p:cNvPr>
          <p:cNvSpPr/>
          <p:nvPr/>
        </p:nvSpPr>
        <p:spPr>
          <a:xfrm>
            <a:off x="2638269" y="3702570"/>
            <a:ext cx="1723869" cy="2518348"/>
          </a:xfrm>
          <a:prstGeom prst="rect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55736-2F65-E19A-02A4-DA1F1710D552}"/>
              </a:ext>
            </a:extLst>
          </p:cNvPr>
          <p:cNvSpPr/>
          <p:nvPr/>
        </p:nvSpPr>
        <p:spPr>
          <a:xfrm>
            <a:off x="438087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B28E5-BFC6-2F1F-BA62-01CF4B783DBA}"/>
              </a:ext>
            </a:extLst>
          </p:cNvPr>
          <p:cNvSpPr/>
          <p:nvPr/>
        </p:nvSpPr>
        <p:spPr>
          <a:xfrm>
            <a:off x="6096000" y="3702570"/>
            <a:ext cx="1723869" cy="2518348"/>
          </a:xfrm>
          <a:prstGeom prst="rect">
            <a:avLst/>
          </a:prstGeom>
          <a:pattFill prst="lgGrid">
            <a:fgClr>
              <a:srgbClr val="7030A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36370-0A91-43F1-EE33-6D4A11045E70}"/>
              </a:ext>
            </a:extLst>
          </p:cNvPr>
          <p:cNvSpPr/>
          <p:nvPr/>
        </p:nvSpPr>
        <p:spPr>
          <a:xfrm>
            <a:off x="7811125" y="3702570"/>
            <a:ext cx="1723869" cy="2518348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3CA7-5487-7DD8-C6EE-2E1A7F3261E5}"/>
              </a:ext>
            </a:extLst>
          </p:cNvPr>
          <p:cNvSpPr/>
          <p:nvPr/>
        </p:nvSpPr>
        <p:spPr>
          <a:xfrm>
            <a:off x="9517506" y="3702570"/>
            <a:ext cx="1723869" cy="2518348"/>
          </a:xfrm>
          <a:prstGeom prst="rect">
            <a:avLst/>
          </a:prstGeom>
          <a:pattFill prst="lgGrid">
            <a:fgClr>
              <a:srgbClr val="7030A0"/>
            </a:fgClr>
            <a:bgClr>
              <a:schemeClr val="bg1"/>
            </a:bgClr>
          </a:patt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6BBD-8A03-E177-29D5-7E9652FDF3FA}"/>
              </a:ext>
            </a:extLst>
          </p:cNvPr>
          <p:cNvSpPr txBox="1"/>
          <p:nvPr/>
        </p:nvSpPr>
        <p:spPr>
          <a:xfrm>
            <a:off x="1555761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F4076-9F4C-AB1B-6A93-DFCD3779074E}"/>
              </a:ext>
            </a:extLst>
          </p:cNvPr>
          <p:cNvSpPr txBox="1"/>
          <p:nvPr/>
        </p:nvSpPr>
        <p:spPr>
          <a:xfrm>
            <a:off x="3266514" y="46385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EF6A-D199-3DBE-AB5D-68220C08A75D}"/>
              </a:ext>
            </a:extLst>
          </p:cNvPr>
          <p:cNvSpPr txBox="1"/>
          <p:nvPr/>
        </p:nvSpPr>
        <p:spPr>
          <a:xfrm>
            <a:off x="4962276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07678-F8D4-B45A-E8C0-5961FA0B56EF}"/>
              </a:ext>
            </a:extLst>
          </p:cNvPr>
          <p:cNvSpPr txBox="1"/>
          <p:nvPr/>
        </p:nvSpPr>
        <p:spPr>
          <a:xfrm>
            <a:off x="6659913" y="46385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F471B-6C1F-0874-9400-1DAA2A5B2A7C}"/>
              </a:ext>
            </a:extLst>
          </p:cNvPr>
          <p:cNvSpPr txBox="1"/>
          <p:nvPr/>
        </p:nvSpPr>
        <p:spPr>
          <a:xfrm>
            <a:off x="8443743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810D3-CF1A-84AC-4139-DB5E9137D5F0}"/>
              </a:ext>
            </a:extLst>
          </p:cNvPr>
          <p:cNvSpPr txBox="1"/>
          <p:nvPr/>
        </p:nvSpPr>
        <p:spPr>
          <a:xfrm>
            <a:off x="10158867" y="463857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51569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Their union: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{even} ∪ {&gt;3}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/>
              <a:t>4/6=2/3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2911F-A3F3-69EC-BD38-DBE7B5BB8560}"/>
              </a:ext>
            </a:extLst>
          </p:cNvPr>
          <p:cNvSpPr/>
          <p:nvPr/>
        </p:nvSpPr>
        <p:spPr>
          <a:xfrm>
            <a:off x="914400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D1A6-9A73-4DD0-3C5F-37E04A3DCC53}"/>
              </a:ext>
            </a:extLst>
          </p:cNvPr>
          <p:cNvSpPr/>
          <p:nvPr/>
        </p:nvSpPr>
        <p:spPr>
          <a:xfrm>
            <a:off x="2638269" y="3702570"/>
            <a:ext cx="1723869" cy="2518348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55736-2F65-E19A-02A4-DA1F1710D552}"/>
              </a:ext>
            </a:extLst>
          </p:cNvPr>
          <p:cNvSpPr/>
          <p:nvPr/>
        </p:nvSpPr>
        <p:spPr>
          <a:xfrm>
            <a:off x="4380875" y="3702570"/>
            <a:ext cx="1723869" cy="2518348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B28E5-BFC6-2F1F-BA62-01CF4B783DBA}"/>
              </a:ext>
            </a:extLst>
          </p:cNvPr>
          <p:cNvSpPr/>
          <p:nvPr/>
        </p:nvSpPr>
        <p:spPr>
          <a:xfrm>
            <a:off x="6096000" y="3702570"/>
            <a:ext cx="1723869" cy="2518348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36370-0A91-43F1-EE33-6D4A11045E70}"/>
              </a:ext>
            </a:extLst>
          </p:cNvPr>
          <p:cNvSpPr/>
          <p:nvPr/>
        </p:nvSpPr>
        <p:spPr>
          <a:xfrm>
            <a:off x="7811125" y="3702570"/>
            <a:ext cx="1723869" cy="2518348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3CA7-5487-7DD8-C6EE-2E1A7F3261E5}"/>
              </a:ext>
            </a:extLst>
          </p:cNvPr>
          <p:cNvSpPr/>
          <p:nvPr/>
        </p:nvSpPr>
        <p:spPr>
          <a:xfrm>
            <a:off x="9517506" y="3702570"/>
            <a:ext cx="1723869" cy="2518348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D6BBD-8A03-E177-29D5-7E9652FDF3FA}"/>
              </a:ext>
            </a:extLst>
          </p:cNvPr>
          <p:cNvSpPr txBox="1"/>
          <p:nvPr/>
        </p:nvSpPr>
        <p:spPr>
          <a:xfrm>
            <a:off x="1555761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F4076-9F4C-AB1B-6A93-DFCD3779074E}"/>
              </a:ext>
            </a:extLst>
          </p:cNvPr>
          <p:cNvSpPr txBox="1"/>
          <p:nvPr/>
        </p:nvSpPr>
        <p:spPr>
          <a:xfrm>
            <a:off x="3266514" y="463857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0EF6A-D199-3DBE-AB5D-68220C08A75D}"/>
              </a:ext>
            </a:extLst>
          </p:cNvPr>
          <p:cNvSpPr txBox="1"/>
          <p:nvPr/>
        </p:nvSpPr>
        <p:spPr>
          <a:xfrm>
            <a:off x="4962276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07678-F8D4-B45A-E8C0-5961FA0B56EF}"/>
              </a:ext>
            </a:extLst>
          </p:cNvPr>
          <p:cNvSpPr txBox="1"/>
          <p:nvPr/>
        </p:nvSpPr>
        <p:spPr>
          <a:xfrm>
            <a:off x="6659913" y="46385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F471B-6C1F-0874-9400-1DAA2A5B2A7C}"/>
              </a:ext>
            </a:extLst>
          </p:cNvPr>
          <p:cNvSpPr txBox="1"/>
          <p:nvPr/>
        </p:nvSpPr>
        <p:spPr>
          <a:xfrm>
            <a:off x="8443743" y="464695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810D3-CF1A-84AC-4139-DB5E9137D5F0}"/>
              </a:ext>
            </a:extLst>
          </p:cNvPr>
          <p:cNvSpPr txBox="1"/>
          <p:nvPr/>
        </p:nvSpPr>
        <p:spPr>
          <a:xfrm>
            <a:off x="10158867" y="4638576"/>
            <a:ext cx="44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54946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return graphically to the dice roll 🎲 example of {even} ∪ {&gt;3}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091483" cy="3807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P(E1∪E2) = </a:t>
            </a:r>
          </a:p>
          <a:p>
            <a:pPr marL="0" indent="0">
              <a:buNone/>
            </a:pPr>
            <a:r>
              <a:rPr lang="en-US" dirty="0"/>
              <a:t>P(E1)+P(E2)-P(E1∩E2)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subtract their intersection, otherwise it’s double counting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7B74E7-9AB9-4A03-9471-D1945F7F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883" y="2497775"/>
            <a:ext cx="6424117" cy="16972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7885B-55EA-162F-4615-C3F9CFAC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83" y="4572002"/>
            <a:ext cx="6424117" cy="16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31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Three Axioms of 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intuitively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formally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sets, events, unions, intersections, subsets, complements, sample spaces, independence, etc. 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/>
              <a:t>Probability </a:t>
            </a:r>
            <a:r>
              <a:rPr lang="en-US" b="1" i="1" dirty="0"/>
              <a:t>philosophically</a:t>
            </a:r>
            <a:r>
              <a:rPr lang="en-US" b="1" dirty="0"/>
              <a:t>: frequentist v. Bayesian interpretations; what ”unconditional” probability means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distributions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empirical CDFs and PDFs</a:t>
            </a:r>
          </a:p>
        </p:txBody>
      </p:sp>
    </p:spTree>
    <p:extLst>
      <p:ext uri="{BB962C8B-B14F-4D97-AF65-F5344CB8AC3E}">
        <p14:creationId xmlns:p14="http://schemas.microsoft.com/office/powerpoint/2010/main" val="15667526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two main ways to </a:t>
            </a:r>
            <a:r>
              <a:rPr lang="en-US" i="1" dirty="0"/>
              <a:t>interpret</a:t>
            </a:r>
            <a:r>
              <a:rPr lang="en-US" dirty="0"/>
              <a:t> probabilities: </a:t>
            </a:r>
            <a:r>
              <a:rPr lang="en-US" b="1" dirty="0"/>
              <a:t>frequentist</a:t>
            </a:r>
            <a:r>
              <a:rPr lang="en-US" dirty="0"/>
              <a:t> and </a:t>
            </a:r>
            <a:r>
              <a:rPr lang="en-US" b="1" dirty="0"/>
              <a:t>Bayesian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Axioms of Probability tell us how to calculate probabilities, but they don’t tell us </a:t>
            </a:r>
            <a:r>
              <a:rPr lang="en-US" i="1" dirty="0"/>
              <a:t>what probabilities mean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and </a:t>
            </a:r>
            <a:r>
              <a:rPr lang="en-US" b="1" dirty="0"/>
              <a:t>Bayesian</a:t>
            </a:r>
            <a:r>
              <a:rPr lang="en-US" dirty="0"/>
              <a:t> interpretations each provide their own---quite different---answers to that question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both give identical mathematical results!</a:t>
            </a:r>
          </a:p>
        </p:txBody>
      </p:sp>
    </p:spTree>
    <p:extLst>
      <p:ext uri="{BB962C8B-B14F-4D97-AF65-F5344CB8AC3E}">
        <p14:creationId xmlns:p14="http://schemas.microsoft.com/office/powerpoint/2010/main" val="2596529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73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coin flip.  We intuitively know that P(H)=P(T)=1/2.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does that mean that if I flip a coin and get heads, the next time I’ll get tails?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No: each flip is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independent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then how can we say that P(H) = ½ if </a:t>
            </a:r>
          </a:p>
          <a:p>
            <a:pPr marL="0" indent="0">
              <a:buNone/>
            </a:pPr>
            <a:r>
              <a:rPr lang="en-US" dirty="0"/>
              <a:t>I can get 2 tails in a row (or even more)?</a:t>
            </a:r>
          </a:p>
        </p:txBody>
      </p:sp>
    </p:spTree>
    <p:extLst>
      <p:ext uri="{BB962C8B-B14F-4D97-AF65-F5344CB8AC3E}">
        <p14:creationId xmlns:p14="http://schemas.microsoft.com/office/powerpoint/2010/main" val="2754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596384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I do 10 flips (n=10).  Or 100 (n=100).  Or one million (n=10</a:t>
            </a:r>
            <a:r>
              <a:rPr lang="en-US" baseline="30000" dirty="0"/>
              <a:t>6</a:t>
            </a:r>
            <a:r>
              <a:rPr lang="en-US" dirty="0"/>
              <a:t>).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723CC-D064-8FF5-8D4C-A80E655F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25697"/>
            <a:ext cx="10639552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of probability theory builds from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three axioms of probability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/>
              <a:t>axiom: “</a:t>
            </a:r>
            <a:r>
              <a:rPr lang="en-US" dirty="0">
                <a:effectLst/>
              </a:rPr>
              <a:t>a statement or proposition which is regarded as being established, accepted, or self-evidently true.”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maybe sounds intimidating?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Less formally, the 3 axioms are rules that we </a:t>
            </a:r>
            <a:r>
              <a:rPr lang="en-US" b="1" dirty="0"/>
              <a:t>must</a:t>
            </a:r>
            <a:r>
              <a:rPr lang="en-US" dirty="0"/>
              <a:t> follow when computing </a:t>
            </a:r>
            <a:r>
              <a:rPr lang="en-US" i="1" dirty="0"/>
              <a:t>any</a:t>
            </a:r>
            <a:r>
              <a:rPr lang="en-US" dirty="0"/>
              <a:t> probability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fortunately all three are very intuitive, as we’ll now see</a:t>
            </a:r>
          </a:p>
        </p:txBody>
      </p:sp>
    </p:spTree>
    <p:extLst>
      <p:ext uri="{BB962C8B-B14F-4D97-AF65-F5344CB8AC3E}">
        <p14:creationId xmlns:p14="http://schemas.microsoft.com/office/powerpoint/2010/main" val="10437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596384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I do 10 flips (n=10).  Or 100 (n=100).  Or one million (n=10</a:t>
            </a:r>
            <a:r>
              <a:rPr lang="en-US" baseline="30000" dirty="0"/>
              <a:t>6</a:t>
            </a:r>
            <a:r>
              <a:rPr lang="en-US" dirty="0"/>
              <a:t>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expect the fraction of heads to change as n increases?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E4BD7-359A-26E9-0FF3-B6D2FA39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83" y="2743200"/>
            <a:ext cx="578882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596384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I do 10 flips (n=10).  Or 100 (n=100).  Or one million (n=10</a:t>
            </a:r>
            <a:r>
              <a:rPr lang="en-US" baseline="30000" dirty="0"/>
              <a:t>6</a:t>
            </a:r>
            <a:r>
              <a:rPr lang="en-US" dirty="0"/>
              <a:t>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expect the fraction of heads to change as n increases?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9F4AB-B236-15E5-4AD2-993425E4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783" y="2743200"/>
            <a:ext cx="5788821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20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how to apply this frequentist approach when we don’t have </a:t>
            </a:r>
            <a:r>
              <a:rPr lang="en-US" i="1" dirty="0"/>
              <a:t>infinitely</a:t>
            </a:r>
            <a:r>
              <a:rPr lang="en-US" dirty="0"/>
              <a:t> many </a:t>
            </a:r>
            <a:r>
              <a:rPr lang="en-US" i="1" dirty="0"/>
              <a:t>identical</a:t>
            </a:r>
            <a:r>
              <a:rPr lang="en-US" dirty="0"/>
              <a:t> trials?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P(Central Park daily rain ≥ 5.48”)?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most straightforward approach is to use the </a:t>
            </a:r>
            <a:r>
              <a:rPr lang="en-US" i="1" dirty="0"/>
              <a:t>empirical frequencies</a:t>
            </a:r>
            <a:r>
              <a:rPr lang="en-US" dirty="0"/>
              <a:t>: treat each of your observations as an event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all of the observations as your sample space</a:t>
            </a:r>
          </a:p>
        </p:txBody>
      </p:sp>
    </p:spTree>
    <p:extLst>
      <p:ext uri="{BB962C8B-B14F-4D97-AF65-F5344CB8AC3E}">
        <p14:creationId xmlns:p14="http://schemas.microsoft.com/office/powerpoint/2010/main" val="14387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261CA-E7DE-1F61-56B7-A53051A12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919786"/>
            <a:ext cx="10515600" cy="8472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732DA-25DB-1AB8-30ED-48241BB99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38214"/>
            <a:ext cx="10515600" cy="847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F8C10-3751-D684-C200-43680A915193}"/>
              </a:ext>
            </a:extLst>
          </p:cNvPr>
          <p:cNvSpPr txBox="1"/>
          <p:nvPr/>
        </p:nvSpPr>
        <p:spPr>
          <a:xfrm>
            <a:off x="6559296" y="4716692"/>
            <a:ext cx="500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https://www.weather.gov/wrh/Climate?wfo=okx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7A3A-0927-93CD-243D-2DA5D12C3ADA}"/>
              </a:ext>
            </a:extLst>
          </p:cNvPr>
          <p:cNvSpPr txBox="1"/>
          <p:nvPr/>
        </p:nvSpPr>
        <p:spPr>
          <a:xfrm>
            <a:off x="885369" y="5559764"/>
            <a:ext cx="10674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How likely was this?  How would we estimate that?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To start, ignore seasonality, long-term trends, etc.  </a:t>
            </a:r>
          </a:p>
        </p:txBody>
      </p:sp>
    </p:spTree>
    <p:extLst>
      <p:ext uri="{BB962C8B-B14F-4D97-AF65-F5344CB8AC3E}">
        <p14:creationId xmlns:p14="http://schemas.microsoft.com/office/powerpoint/2010/main" val="21829990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frequentist</a:t>
            </a:r>
            <a:r>
              <a:rPr lang="en-US" dirty="0"/>
              <a:t> approach takes probabilities to be the limit of </a:t>
            </a:r>
            <a:r>
              <a:rPr lang="en-US" i="1" dirty="0"/>
              <a:t>n</a:t>
            </a:r>
            <a:r>
              <a:rPr lang="en-US" dirty="0"/>
              <a:t> identical trials as </a:t>
            </a:r>
            <a:r>
              <a:rPr lang="en-US" i="1" dirty="0"/>
              <a:t>n→∞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261CA-E7DE-1F61-56B7-A53051A12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919786"/>
            <a:ext cx="10515600" cy="8472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732DA-25DB-1AB8-30ED-48241BB99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38214"/>
            <a:ext cx="10515600" cy="847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F8C10-3751-D684-C200-43680A915193}"/>
              </a:ext>
            </a:extLst>
          </p:cNvPr>
          <p:cNvSpPr txBox="1"/>
          <p:nvPr/>
        </p:nvSpPr>
        <p:spPr>
          <a:xfrm>
            <a:off x="6559296" y="4716692"/>
            <a:ext cx="500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https://www.weather.gov/wrh/Climate?wfo=okx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7A3A-0927-93CD-243D-2DA5D12C3ADA}"/>
              </a:ext>
            </a:extLst>
          </p:cNvPr>
          <p:cNvSpPr txBox="1"/>
          <p:nvPr/>
        </p:nvSpPr>
        <p:spPr>
          <a:xfrm>
            <a:off x="885369" y="5559764"/>
            <a:ext cx="10674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# observations: 56,520.         # days &gt;= 5.48” rain: 9  </a:t>
            </a:r>
          </a:p>
          <a:p>
            <a:r>
              <a:rPr lang="en-US" sz="2800" dirty="0">
                <a:latin typeface="Helvetica" pitchFamily="2" charset="0"/>
              </a:rPr>
              <a:t>So 9 / 56520 = </a:t>
            </a:r>
            <a:r>
              <a:rPr lang="en-US" sz="2800" dirty="0"/>
              <a:t>0.00016.   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I.e. 0.016% chance by this measure!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091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b="1" dirty="0"/>
              <a:t>empirical frequencies </a:t>
            </a:r>
            <a:r>
              <a:rPr lang="en-US" dirty="0"/>
              <a:t>works best when # data points is large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51FBC-CC88-D4FF-E9EE-4558713F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we only had 1 year’s worth of data, i.e. 365 days.  What’s the lowest nonzero </a:t>
            </a:r>
            <a:r>
              <a:rPr lang="en-US" dirty="0" err="1"/>
              <a:t>empiricial</a:t>
            </a:r>
            <a:r>
              <a:rPr lang="en-US" dirty="0"/>
              <a:t> probability we could get?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Answer: 1 / 365 ≈ 0.27%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So from those observations alone, there’s very little we could say about the probabilities of events that occur (on average) less frequently than once per year.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 a “20-year storm”)</a:t>
            </a:r>
          </a:p>
        </p:txBody>
      </p:sp>
    </p:spTree>
    <p:extLst>
      <p:ext uri="{BB962C8B-B14F-4D97-AF65-F5344CB8AC3E}">
        <p14:creationId xmlns:p14="http://schemas.microsoft.com/office/powerpoint/2010/main" val="20994184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b="1" dirty="0"/>
              <a:t>empirical frequencies </a:t>
            </a:r>
            <a:r>
              <a:rPr lang="en-US" dirty="0"/>
              <a:t>works best when # data points is large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51FBC-CC88-D4FF-E9EE-4558713F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get around this?  We </a:t>
            </a:r>
            <a:r>
              <a:rPr lang="en-US" i="1" dirty="0"/>
              <a:t>fit</a:t>
            </a:r>
            <a:r>
              <a:rPr lang="en-US" dirty="0"/>
              <a:t> a </a:t>
            </a:r>
            <a:r>
              <a:rPr lang="en-US" i="1" dirty="0"/>
              <a:t>parametric distribution</a:t>
            </a:r>
            <a:r>
              <a:rPr lang="en-US" dirty="0"/>
              <a:t> to the dataset, and use that to extrapolate beyond the data points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we’ll cover soon!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657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b="1" dirty="0"/>
              <a:t>empirical frequencies </a:t>
            </a:r>
            <a:r>
              <a:rPr lang="en-US" dirty="0"/>
              <a:t>works best when the system is </a:t>
            </a:r>
            <a:r>
              <a:rPr lang="en-US" i="1" dirty="0"/>
              <a:t>stationary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51FBC-CC88-D4FF-E9EE-4558713F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each day in our dataset truly independent from the others?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No.  For example, recall P(hot day | July) &gt; P(hot day | January)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In addition to seasonal cycle, there’s the long-term warming.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presumably P(hot day | 1870s) &lt; P(hot day | 2010s)</a:t>
            </a:r>
          </a:p>
        </p:txBody>
      </p:sp>
    </p:spTree>
    <p:extLst>
      <p:ext uri="{BB962C8B-B14F-4D97-AF65-F5344CB8AC3E}">
        <p14:creationId xmlns:p14="http://schemas.microsoft.com/office/powerpoint/2010/main" val="22600599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b="1" dirty="0"/>
              <a:t>empirical frequencies</a:t>
            </a:r>
            <a:r>
              <a:rPr lang="en-US" dirty="0"/>
              <a:t> works best when the system is </a:t>
            </a:r>
            <a:r>
              <a:rPr lang="en-US" i="1" dirty="0"/>
              <a:t>stationary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551FBC-CC88-D4FF-E9EE-4558713F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said, empirical frequencies are almost always a useful starting 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later we’ll introduce techniques for correcting for seasonality, long-term trends, etc.</a:t>
            </a:r>
          </a:p>
        </p:txBody>
      </p:sp>
    </p:spTree>
    <p:extLst>
      <p:ext uri="{BB962C8B-B14F-4D97-AF65-F5344CB8AC3E}">
        <p14:creationId xmlns:p14="http://schemas.microsoft.com/office/powerpoint/2010/main" val="36018452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won’t cover Bayesian statistics much beyond today, but they’re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Aside from things like dice rolls and coin flips, for most things it’s not plausible to construct multiple quasi-identical repeated trials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Let alone an infinity of them!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In that way, arguably the Bayesian approach is the more “realistic” one of the two.  But it’s also more complicated!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less intuitive.  So in this class we’ll stick w/ frequentist.</a:t>
            </a:r>
          </a:p>
        </p:txBody>
      </p:sp>
    </p:spTree>
    <p:extLst>
      <p:ext uri="{BB962C8B-B14F-4D97-AF65-F5344CB8AC3E}">
        <p14:creationId xmlns:p14="http://schemas.microsoft.com/office/powerpoint/2010/main" val="355793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a dice roll 🎲, </a:t>
            </a:r>
            <a:br>
              <a:rPr lang="en-US" dirty="0"/>
            </a:br>
            <a:r>
              <a:rPr lang="en-US" dirty="0"/>
              <a:t>just using your day-to-day intuitions.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I roll a standard, six-sided dice right now, </a:t>
            </a:r>
          </a:p>
          <a:p>
            <a:pPr marL="0" indent="0">
              <a:buNone/>
            </a:pPr>
            <a:r>
              <a:rPr lang="en-US" dirty="0"/>
              <a:t>what’s the probability that I roll 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1?</a:t>
            </a:r>
          </a:p>
          <a:p>
            <a:r>
              <a:rPr lang="en-US" dirty="0"/>
              <a:t>3?</a:t>
            </a:r>
          </a:p>
          <a:p>
            <a:r>
              <a:rPr lang="en-US" dirty="0"/>
              <a:t>7?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255D9A-B120-44D7-C449-867FFB62BD14}"/>
              </a:ext>
            </a:extLst>
          </p:cNvPr>
          <p:cNvSpPr txBox="1">
            <a:spLocks/>
          </p:cNvSpPr>
          <p:nvPr/>
        </p:nvSpPr>
        <p:spPr>
          <a:xfrm>
            <a:off x="2443397" y="4034853"/>
            <a:ext cx="1379096" cy="1616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1/6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1/6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562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i="1" dirty="0"/>
              <a:t>Bayesian</a:t>
            </a:r>
            <a:r>
              <a:rPr lang="en-US" dirty="0"/>
              <a:t> approach essentially asks: at what odds what you accept a bet?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many things we want to know the probabilities of, we don’t have anything close to a large number of identical samples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P(Kansas City Chiefs win this Sunday).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Kansas City Chiefs - YouTube">
            <a:extLst>
              <a:ext uri="{FF2B5EF4-FFF2-40B4-BE49-F238E27FC236}">
                <a16:creationId xmlns:a16="http://schemas.microsoft.com/office/drawing/2014/main" id="{0A0F3570-938C-3670-438C-9C00F4F44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4" b="17452"/>
          <a:stretch/>
        </p:blipFill>
        <p:spPr bwMode="auto">
          <a:xfrm>
            <a:off x="4104885" y="4302047"/>
            <a:ext cx="3554781" cy="23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160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i="1" dirty="0"/>
              <a:t>Bayesian</a:t>
            </a:r>
            <a:r>
              <a:rPr lang="en-US" dirty="0"/>
              <a:t> approach essentially asks: at what odds what you accept a bet?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you’d accept $1-to-$9</a:t>
            </a:r>
            <a:r>
              <a:rPr lang="en-US" dirty="0">
                <a:sym typeface="Wingdings" pitchFamily="2" charset="2"/>
              </a:rPr>
              <a:t> (=you win $1 if Chiefs win, you lose $9 if Chiefs lose), then you’re basically taking P≥90%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Why? If, for example, they’re 91% likely to win, then you have a 91% chance of gaining $1 vs. a 9% chance of losing $9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So your </a:t>
            </a:r>
            <a:r>
              <a:rPr lang="en-US" i="1" dirty="0">
                <a:sym typeface="Wingdings" pitchFamily="2" charset="2"/>
              </a:rPr>
              <a:t>expected value </a:t>
            </a:r>
            <a:r>
              <a:rPr lang="en-US" dirty="0">
                <a:sym typeface="Wingdings" pitchFamily="2" charset="2"/>
              </a:rPr>
              <a:t>is $1 * 91% + (-$9) * 9% = +$0.10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I.e. you stand to make $!  (We’ll define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expected value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later.)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80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to Bayesian statistics are your </a:t>
            </a:r>
            <a:r>
              <a:rPr lang="en-US" i="1" dirty="0"/>
              <a:t>priors</a:t>
            </a:r>
            <a:r>
              <a:rPr lang="en-US" dirty="0"/>
              <a:t>, i.e. what you know &amp; believe going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suppose you know absolutely nothing about football or the Kansas City Chiefs.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you have no possible way of thinking that it’s more likely that they’ll win vs. that they’ll lose.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your probability is that of the </a:t>
            </a:r>
            <a:r>
              <a:rPr lang="en-US" i="1" dirty="0"/>
              <a:t>base rate</a:t>
            </a:r>
            <a:r>
              <a:rPr lang="en-US" dirty="0"/>
              <a:t>: 50-50.</a:t>
            </a:r>
          </a:p>
        </p:txBody>
      </p:sp>
    </p:spTree>
    <p:extLst>
      <p:ext uri="{BB962C8B-B14F-4D97-AF65-F5344CB8AC3E}">
        <p14:creationId xmlns:p14="http://schemas.microsoft.com/office/powerpoint/2010/main" val="3731826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to Bayesian statistics are your </a:t>
            </a:r>
            <a:r>
              <a:rPr lang="en-US" i="1" dirty="0"/>
              <a:t>priors</a:t>
            </a:r>
            <a:r>
              <a:rPr lang="en-US" dirty="0"/>
              <a:t>, i.e. what you know &amp; believe going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let’s suppose that you know that they are one of the best teams in the league and are playing against one of the worst teams in the league.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Both are true this week!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that information alone, you can </a:t>
            </a:r>
            <a:r>
              <a:rPr lang="en-US" i="1" dirty="0"/>
              <a:t>update</a:t>
            </a:r>
            <a:r>
              <a:rPr lang="en-US" dirty="0"/>
              <a:t> your priors: it’s now more likely than before that they’ll win.</a:t>
            </a:r>
          </a:p>
        </p:txBody>
      </p:sp>
    </p:spTree>
    <p:extLst>
      <p:ext uri="{BB962C8B-B14F-4D97-AF65-F5344CB8AC3E}">
        <p14:creationId xmlns:p14="http://schemas.microsoft.com/office/powerpoint/2010/main" val="35394858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to Bayesian statistics are your </a:t>
            </a:r>
            <a:r>
              <a:rPr lang="en-US" i="1" dirty="0"/>
              <a:t>priors</a:t>
            </a:r>
            <a:r>
              <a:rPr lang="en-US" dirty="0"/>
              <a:t>, i.e. what you know &amp; believe going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Earth science example: to know e.g. P(rain &gt; 1” any day in November), the </a:t>
            </a:r>
            <a:r>
              <a:rPr lang="en-US" i="1" dirty="0"/>
              <a:t>base rate</a:t>
            </a:r>
            <a:r>
              <a:rPr lang="en-US" dirty="0"/>
              <a:t> would just be the empirical probability of that occurring across all years of our dataset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if you knew that, say, the ongoing El Nino conditions in the equatorial Pacific made rain more likely: update your priors</a:t>
            </a:r>
          </a:p>
        </p:txBody>
      </p:sp>
    </p:spTree>
    <p:extLst>
      <p:ext uri="{BB962C8B-B14F-4D97-AF65-F5344CB8AC3E}">
        <p14:creationId xmlns:p14="http://schemas.microsoft.com/office/powerpoint/2010/main" val="30467574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won’t cover Bayesian statistics much beyond today, but they’re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402336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FREE textbook on Bayesian statistics: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http://www.stat.columbia.edu/~gelman/book/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546BA3B-CAE4-654A-4ADB-DA89ECEE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58" y="2672336"/>
            <a:ext cx="2946593" cy="37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287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some meaningful (albeit philosophical) sense, </a:t>
            </a:r>
            <a:r>
              <a:rPr lang="en-US" i="1" dirty="0"/>
              <a:t>unconditional</a:t>
            </a:r>
            <a:r>
              <a:rPr lang="en-US" dirty="0"/>
              <a:t> probability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other words, probability inherently depends on what we know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line w/ the Bayesian perspective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Consider a coin flip…P(heads) = P(tails) = 0.5 right?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Aren’t those the unconditional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25670875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some meaningful (albeit philosophical) sense, </a:t>
            </a:r>
            <a:r>
              <a:rPr lang="en-US" i="1" dirty="0"/>
              <a:t>unconditional</a:t>
            </a:r>
            <a:r>
              <a:rPr lang="en-US" dirty="0"/>
              <a:t> probability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85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a coin flip…P(heads) = P(tails) = 0.5 right? 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The coin flip is governed by the laws of physics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we live in a deterministic (enough) universe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So if we knew the initial and boundary conditions of the coin flip well enough, we could predict how it lands with 100% accuracy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Coin flip machine: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https://youtu.be/8XX0iRAN--8?t=358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7195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some meaningful (albeit philosophical) sense, </a:t>
            </a:r>
            <a:r>
              <a:rPr lang="en-US" i="1" dirty="0"/>
              <a:t>unconditional</a:t>
            </a:r>
            <a:r>
              <a:rPr lang="en-US" dirty="0"/>
              <a:t> probability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that case, we would have either P(heads)=100, P(tails)=0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 vice versa, depending on the conditions for that particular flip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So in that case, P(heads) is really shorthand for </a:t>
            </a:r>
          </a:p>
          <a:p>
            <a:pPr marL="0" indent="0">
              <a:buNone/>
            </a:pPr>
            <a:r>
              <a:rPr lang="en-US" dirty="0"/>
              <a:t>P(heads</a:t>
            </a:r>
            <a:r>
              <a:rPr lang="en-US" b="1" dirty="0"/>
              <a:t>┃</a:t>
            </a:r>
            <a:r>
              <a:rPr lang="en-US" dirty="0"/>
              <a:t>{the initial &amp; boundary conditions we know precisely})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Whereas the “normal case” is: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P(heads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┃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{not knowing those conditions}) = 0.5</a:t>
            </a:r>
          </a:p>
        </p:txBody>
      </p:sp>
    </p:spTree>
    <p:extLst>
      <p:ext uri="{BB962C8B-B14F-4D97-AF65-F5344CB8AC3E}">
        <p14:creationId xmlns:p14="http://schemas.microsoft.com/office/powerpoint/2010/main" val="8614598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some meaningful (albeit philosophical) sense, </a:t>
            </a:r>
            <a:r>
              <a:rPr lang="en-US" i="1" dirty="0"/>
              <a:t>unconditional</a:t>
            </a:r>
            <a:r>
              <a:rPr lang="en-US" dirty="0"/>
              <a:t> probability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more example: I have defined another Python function to simulate a single coin flip: 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coin_flip2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your P(heads) when I call 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coin_flip2 </a:t>
            </a:r>
            <a:r>
              <a:rPr lang="en-US" dirty="0"/>
              <a:t>?  0.5 right?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</a:t>
            </a:r>
            <a:r>
              <a:rPr lang="en-US" i="1" dirty="0"/>
              <a:t>my</a:t>
            </a:r>
            <a:r>
              <a:rPr lang="en-US" dirty="0"/>
              <a:t> P(heads)? </a:t>
            </a:r>
          </a:p>
        </p:txBody>
      </p:sp>
    </p:spTree>
    <p:extLst>
      <p:ext uri="{BB962C8B-B14F-4D97-AF65-F5344CB8AC3E}">
        <p14:creationId xmlns:p14="http://schemas.microsoft.com/office/powerpoint/2010/main" val="37059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intuitions almost perfectly capture the 1st axiom of probability: </a:t>
            </a:r>
            <a:r>
              <a:rPr lang="en-US" b="1" dirty="0"/>
              <a:t>non-negativity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Axiom #1: The probability of an event can be positive (e.g. 1/6 to roll a 4), or it can be zero (e.g. to roll a 79), but </a:t>
            </a:r>
            <a:r>
              <a:rPr lang="en-US" i="1" dirty="0"/>
              <a:t>it can’t be negative</a:t>
            </a:r>
            <a:r>
              <a:rPr lang="en-US" dirty="0"/>
              <a:t>.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What would it even mean to have negative likelihood?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Kind of a trick question…it just doesn’t make sense!</a:t>
            </a:r>
          </a:p>
        </p:txBody>
      </p:sp>
    </p:spTree>
    <p:extLst>
      <p:ext uri="{BB962C8B-B14F-4D97-AF65-F5344CB8AC3E}">
        <p14:creationId xmlns:p14="http://schemas.microsoft.com/office/powerpoint/2010/main" val="16306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some meaningful (albeit philosophical) sense, </a:t>
            </a:r>
            <a:r>
              <a:rPr lang="en-US" i="1" dirty="0"/>
              <a:t>unconditional</a:t>
            </a:r>
            <a:r>
              <a:rPr lang="en-US" dirty="0"/>
              <a:t> probability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</a:t>
            </a:r>
            <a:r>
              <a:rPr lang="en-US" i="1" dirty="0"/>
              <a:t>my</a:t>
            </a:r>
            <a:r>
              <a:rPr lang="en-US" dirty="0"/>
              <a:t> P(heads)? 100%!  Why?  Because I coded it to always return heads: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def coin_flip2():</a:t>
            </a:r>
          </a:p>
          <a:p>
            <a:pPr marL="0" indent="0">
              <a:buNone/>
            </a:pP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    return “Heads”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for you, P(heads) was really: 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 err="1"/>
              <a:t>heads</a:t>
            </a:r>
            <a:r>
              <a:rPr lang="en-US" b="1" dirty="0" err="1"/>
              <a:t>┃</a:t>
            </a:r>
            <a:r>
              <a:rPr lang="en-US" dirty="0" err="1"/>
              <a:t>I</a:t>
            </a:r>
            <a:r>
              <a:rPr lang="en-US" dirty="0"/>
              <a:t> trust that the prof. isn’t scamming us)</a:t>
            </a:r>
            <a:endParaRPr lang="en-US" b="1" dirty="0">
              <a:highlight>
                <a:srgbClr val="C0C0C0"/>
              </a:highlight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155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some meaningful (albeit philosophical) sense, </a:t>
            </a:r>
            <a:r>
              <a:rPr lang="en-US" i="1" dirty="0"/>
              <a:t>unconditional</a:t>
            </a:r>
            <a:r>
              <a:rPr lang="en-US" dirty="0"/>
              <a:t> probability is misleading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6902824" cy="369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 all said, moving forward, we’ll still use unconditional probabilities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Just keep this philosophical caveat in the back of your mind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you will NOT be tested/graded on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more: </a:t>
            </a:r>
            <a:r>
              <a:rPr lang="en-US" i="1" dirty="0"/>
              <a:t>Uncertainty</a:t>
            </a:r>
            <a:r>
              <a:rPr lang="en-US" dirty="0"/>
              <a:t> by William Briggs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50180-02E1-7028-7353-6F0B7A589687}"/>
              </a:ext>
            </a:extLst>
          </p:cNvPr>
          <p:cNvSpPr txBox="1"/>
          <p:nvPr/>
        </p:nvSpPr>
        <p:spPr>
          <a:xfrm>
            <a:off x="5911563" y="6581001"/>
            <a:ext cx="628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https://www.amazon.com/Uncertainty-Soul-Modeling-Probability-Statistics/dp/3319397559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Amazon.com: Uncertainty: The Soul of Modeling, Probability &amp; Statistics:  9783319397559: Briggs, William: Books">
            <a:extLst>
              <a:ext uri="{FF2B5EF4-FFF2-40B4-BE49-F238E27FC236}">
                <a16:creationId xmlns:a16="http://schemas.microsoft.com/office/drawing/2014/main" id="{83487734-78CC-3B75-DD02-120F8E27A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95" y="2466200"/>
            <a:ext cx="2474608" cy="39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328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38400"/>
            <a:ext cx="10515600" cy="39756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Three Axioms of 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intuitively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formally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sets, events, unions, intersections, subsets, complements, sample spaces, independence, etc. 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philosophically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frequentist v. Bayesian interpretations; what ”unconditional” probability means 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/>
              <a:t>Probability </a:t>
            </a:r>
            <a:r>
              <a:rPr lang="en-US" b="1" i="1" dirty="0"/>
              <a:t>distributions</a:t>
            </a:r>
            <a:r>
              <a:rPr lang="en-US" b="1" dirty="0"/>
              <a:t>: empirical CDFs and PDFs</a:t>
            </a:r>
          </a:p>
        </p:txBody>
      </p:sp>
    </p:spTree>
    <p:extLst>
      <p:ext uri="{BB962C8B-B14F-4D97-AF65-F5344CB8AC3E}">
        <p14:creationId xmlns:p14="http://schemas.microsoft.com/office/powerpoint/2010/main" val="7056405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cumulative distribution function (CDF)</a:t>
            </a:r>
            <a:r>
              <a:rPr lang="en-US" dirty="0"/>
              <a:t> of X gives P(</a:t>
            </a:r>
            <a:r>
              <a:rPr lang="en-US" dirty="0" err="1"/>
              <a:t>X≤x</a:t>
            </a:r>
            <a:r>
              <a:rPr lang="en-US" dirty="0"/>
              <a:t>) for every possible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construct the </a:t>
            </a:r>
            <a:r>
              <a:rPr lang="en-US" i="1" dirty="0"/>
              <a:t>empirical</a:t>
            </a:r>
            <a:r>
              <a:rPr lang="en-US" dirty="0"/>
              <a:t> CDF: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Sort all your values from lowest (</a:t>
            </a:r>
            <a:r>
              <a:rPr lang="en-US" dirty="0" err="1"/>
              <a:t>x</a:t>
            </a:r>
            <a:r>
              <a:rPr lang="en-US" baseline="-25000" dirty="0" err="1"/>
              <a:t>min</a:t>
            </a:r>
            <a:r>
              <a:rPr lang="en-US" dirty="0"/>
              <a:t>) to highest (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value x from </a:t>
            </a:r>
            <a:r>
              <a:rPr lang="en-US" dirty="0" err="1"/>
              <a:t>x</a:t>
            </a:r>
            <a:r>
              <a:rPr lang="en-US" baseline="-25000" dirty="0" err="1"/>
              <a:t>min</a:t>
            </a:r>
            <a:r>
              <a:rPr lang="en-US" dirty="0"/>
              <a:t> to 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, compute the # of values that are ≤ x, and divide by the total # of values.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practice: use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scipy.stats.ecdf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cumulative distribution function (CDF)</a:t>
            </a:r>
            <a:r>
              <a:rPr lang="en-US" dirty="0"/>
              <a:t> of X gives P(</a:t>
            </a:r>
            <a:r>
              <a:rPr lang="en-US" dirty="0" err="1"/>
              <a:t>X≤x</a:t>
            </a:r>
            <a:r>
              <a:rPr lang="en-US" dirty="0"/>
              <a:t>) for every possible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other words, it tells what </a:t>
            </a:r>
            <a:r>
              <a:rPr lang="en-US" i="1" dirty="0"/>
              <a:t>quantile</a:t>
            </a:r>
            <a:r>
              <a:rPr lang="en-US" dirty="0"/>
              <a:t> the given value of x is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Recall: N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quantile = value such that N fraction of the data is  equal to or less than that value, and (1-N) fraction is above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334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cumulative distribution function (CDF)</a:t>
            </a:r>
            <a:r>
              <a:rPr lang="en-US" dirty="0"/>
              <a:t> of X gives P(</a:t>
            </a:r>
            <a:r>
              <a:rPr lang="en-US" dirty="0" err="1"/>
              <a:t>X≤x</a:t>
            </a:r>
            <a:r>
              <a:rPr lang="en-US" dirty="0"/>
              <a:t>) for every possible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Central Park </a:t>
            </a:r>
          </a:p>
          <a:p>
            <a:pPr marL="0" indent="0">
              <a:buNone/>
            </a:pPr>
            <a:r>
              <a:rPr lang="en-US" dirty="0"/>
              <a:t>temperature: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65218-03B2-9501-6DC4-D4FC05F16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41" y="2885660"/>
            <a:ext cx="5581650" cy="37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21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cumulative distribution function (CDF)</a:t>
            </a:r>
            <a:r>
              <a:rPr lang="en-US" dirty="0"/>
              <a:t> of X gives P(</a:t>
            </a:r>
            <a:r>
              <a:rPr lang="en-US" dirty="0" err="1"/>
              <a:t>X≤x</a:t>
            </a:r>
            <a:r>
              <a:rPr lang="en-US" dirty="0"/>
              <a:t>) for every possible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Central Park precipitation: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52EC0-D335-8DEF-704F-DF6A11EF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03171"/>
            <a:ext cx="4826275" cy="32015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F5F1A-026B-53D0-B1B7-A83AC2ADED87}"/>
              </a:ext>
            </a:extLst>
          </p:cNvPr>
          <p:cNvGrpSpPr/>
          <p:nvPr/>
        </p:nvGrpSpPr>
        <p:grpSpPr>
          <a:xfrm>
            <a:off x="5539408" y="2881519"/>
            <a:ext cx="5890591" cy="3176868"/>
            <a:chOff x="5539408" y="2881519"/>
            <a:chExt cx="5890591" cy="31768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3C0BB7-51A8-A992-B30B-0808DDD99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1326" y="2881519"/>
              <a:ext cx="4978673" cy="317686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0481453-6735-D867-4CE5-2F2223E66255}"/>
                </a:ext>
              </a:extLst>
            </p:cNvPr>
            <p:cNvCxnSpPr/>
            <p:nvPr/>
          </p:nvCxnSpPr>
          <p:spPr>
            <a:xfrm flipV="1">
              <a:off x="5539409" y="3061252"/>
              <a:ext cx="1205948" cy="367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8D3A94-2E44-FB27-5919-62425B944A77}"/>
                </a:ext>
              </a:extLst>
            </p:cNvPr>
            <p:cNvCxnSpPr>
              <a:cxnSpLocks/>
            </p:cNvCxnSpPr>
            <p:nvPr/>
          </p:nvCxnSpPr>
          <p:spPr>
            <a:xfrm>
              <a:off x="5539408" y="3543299"/>
              <a:ext cx="1113184" cy="1969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C47A78-47B8-AE83-EC96-D0628D157FEB}"/>
                </a:ext>
              </a:extLst>
            </p:cNvPr>
            <p:cNvSpPr txBox="1"/>
            <p:nvPr/>
          </p:nvSpPr>
          <p:spPr>
            <a:xfrm>
              <a:off x="5740675" y="3314701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zoom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probability density function (PDF)</a:t>
            </a:r>
            <a:r>
              <a:rPr lang="en-US" dirty="0"/>
              <a:t> of X gives P(x</a:t>
            </a:r>
            <a:r>
              <a:rPr lang="en-US" baseline="-25000" dirty="0"/>
              <a:t>1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dirty="0"/>
              <a:t>X&lt; x</a:t>
            </a:r>
            <a:r>
              <a:rPr lang="en-US" baseline="-25000" dirty="0"/>
              <a:t>2</a:t>
            </a:r>
            <a:r>
              <a:rPr lang="en-US" dirty="0"/>
              <a:t>) for a given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empirical distributions, the PDF is </a:t>
            </a:r>
            <a:r>
              <a:rPr lang="en-US" i="1" dirty="0"/>
              <a:t>in essence</a:t>
            </a:r>
            <a:r>
              <a:rPr lang="en-US" dirty="0"/>
              <a:t> the derivative of the CDF: PDF(X) ~ d(CDF(X)/</a:t>
            </a:r>
            <a:r>
              <a:rPr lang="en-US" dirty="0" err="1"/>
              <a:t>dX</a:t>
            </a: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In essence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because the empirical CDF is discrete and thus not continuous: its derivative is not well defined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Whereas for parametric distributions, which are continuous, this is </a:t>
            </a:r>
            <a:r>
              <a:rPr lang="en-US" i="1" dirty="0"/>
              <a:t>exactly</a:t>
            </a:r>
            <a:r>
              <a:rPr lang="en-US" dirty="0"/>
              <a:t> true:  PDF(X) ≡ d(CDF(X)/</a:t>
            </a:r>
            <a:r>
              <a:rPr lang="en-US" dirty="0" err="1"/>
              <a:t>dX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33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probability density function (PDF)</a:t>
            </a:r>
            <a:r>
              <a:rPr lang="en-US" dirty="0"/>
              <a:t> of X gives P(x</a:t>
            </a:r>
            <a:r>
              <a:rPr lang="en-US" baseline="-25000" dirty="0"/>
              <a:t>1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dirty="0"/>
              <a:t>X&lt; x</a:t>
            </a:r>
            <a:r>
              <a:rPr lang="en-US" baseline="-25000" dirty="0"/>
              <a:t>2</a:t>
            </a:r>
            <a:r>
              <a:rPr lang="en-US" dirty="0"/>
              <a:t>) for a given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approximate the PDF using histograms: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Chunk the whole distribution into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 the # of values between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and x</a:t>
            </a:r>
            <a:r>
              <a:rPr lang="en-US" baseline="-25000" dirty="0"/>
              <a:t>3</a:t>
            </a:r>
            <a:r>
              <a:rPr lang="en-US" dirty="0"/>
              <a:t>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each count by the width of that bin: x</a:t>
            </a:r>
            <a:r>
              <a:rPr lang="en-US" baseline="-25000" dirty="0"/>
              <a:t>2 </a:t>
            </a:r>
            <a:r>
              <a:rPr lang="en-US" dirty="0"/>
              <a:t>–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3 </a:t>
            </a:r>
            <a:r>
              <a:rPr lang="en-US" dirty="0"/>
              <a:t>- x</a:t>
            </a:r>
            <a:r>
              <a:rPr lang="en-US" baseline="-25000" dirty="0"/>
              <a:t>1</a:t>
            </a:r>
            <a:r>
              <a:rPr lang="en-US" dirty="0"/>
              <a:t>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639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probability density function (PDF)</a:t>
            </a:r>
            <a:r>
              <a:rPr lang="en-US" dirty="0"/>
              <a:t> of X gives P(x</a:t>
            </a:r>
            <a:r>
              <a:rPr lang="en-US" baseline="-25000" dirty="0"/>
              <a:t>1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dirty="0"/>
              <a:t>X&lt; x</a:t>
            </a:r>
            <a:r>
              <a:rPr lang="en-US" baseline="-25000" dirty="0"/>
              <a:t>2</a:t>
            </a:r>
            <a:r>
              <a:rPr lang="en-US" dirty="0"/>
              <a:t>) for a given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Central Park temperature: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2E090-6B42-2728-7EFC-7EF18459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21" y="2743200"/>
            <a:ext cx="5768455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0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43728</TotalTime>
  <Words>6061</Words>
  <Application>Microsoft Macintosh PowerPoint</Application>
  <PresentationFormat>Widescreen</PresentationFormat>
  <Paragraphs>665</Paragraphs>
  <Slides>99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Andale Mono</vt:lpstr>
      <vt:lpstr>Arial</vt:lpstr>
      <vt:lpstr>Calibri</vt:lpstr>
      <vt:lpstr>Helvetica</vt:lpstr>
      <vt:lpstr>Office Theme 2013 - 2022</vt:lpstr>
      <vt:lpstr>Probability Theory</vt:lpstr>
      <vt:lpstr>Probability theory is intuitive!  Don’t be intimidated by the “theory” part</vt:lpstr>
      <vt:lpstr>Probability theory is intuitive!  Don’t be intimidated by the “theory” part</vt:lpstr>
      <vt:lpstr>Probability theory is intuitive!  Don’t be intimidated by the “theory” part</vt:lpstr>
      <vt:lpstr>What we’re covering today:</vt:lpstr>
      <vt:lpstr>What we’re covering today:</vt:lpstr>
      <vt:lpstr>All of probability theory builds from the three axioms of probability</vt:lpstr>
      <vt:lpstr>Consider a dice roll 🎲,  just using your day-to-day intuitions.  </vt:lpstr>
      <vt:lpstr>Those intuitions almost perfectly capture the 1st axiom of probability: non-negativity</vt:lpstr>
      <vt:lpstr>Consider the dice roll again, just using your day-to-day intuitions.</vt:lpstr>
      <vt:lpstr>Those intuitions almost perfectly capture the 2nd axiom of probability: certainty</vt:lpstr>
      <vt:lpstr>Consider the dice roll again, just using your day-to-day intuitions.</vt:lpstr>
      <vt:lpstr>Those intuitions almost perfectly capture the 3rd axiom of probability: additivity</vt:lpstr>
      <vt:lpstr>Mutually exclusive events: if either one occurs, it is impossible for the other to occur</vt:lpstr>
      <vt:lpstr>So let’s put all three axioms of probability together</vt:lpstr>
      <vt:lpstr>What we’re covering today:</vt:lpstr>
      <vt:lpstr>Now we’ll get a bit more formal, introducing the concepts of set and event</vt:lpstr>
      <vt:lpstr>A set is essentially just a collection of unique items (a.k.a. members).</vt:lpstr>
      <vt:lpstr>A set is essentially just a collection of unique items (a.k.a. members).</vt:lpstr>
      <vt:lpstr>Aside: sets are used for more things than probability</vt:lpstr>
      <vt:lpstr>Each member in any set must be unique, and there is no “order” of its elements</vt:lpstr>
      <vt:lpstr>The union of two sets (denoted ∪) is the set consisting of all members from both sets</vt:lpstr>
      <vt:lpstr>The intersection of two sets (∩) is the set consisting of their shared members</vt:lpstr>
      <vt:lpstr>In probability, an event is simply a “potential” outcome</vt:lpstr>
      <vt:lpstr>In probability, an event is simply a “potential” outcome…even if the event is not possible</vt:lpstr>
      <vt:lpstr>The set of all possible simple events is called the sample space</vt:lpstr>
      <vt:lpstr>The set of all possible simple events is called the sample space</vt:lpstr>
      <vt:lpstr>We can depict the sample space in a few ways: list, table, tree</vt:lpstr>
      <vt:lpstr>Now we can return to the Axioms of Probability more formally</vt:lpstr>
      <vt:lpstr>We can combine the axioms in different ways to build further laws/constraints</vt:lpstr>
      <vt:lpstr>A subset is, well, a set S1 whose elements  all are also found in another set S2</vt:lpstr>
      <vt:lpstr>If E1 ⊆ E2, what can we say  about P(E1) and P(E2)?</vt:lpstr>
      <vt:lpstr>There are also proper subsets,  denoted S1 ⊂ S2</vt:lpstr>
      <vt:lpstr>The complement of an event is the outcome in which that event does not occur</vt:lpstr>
      <vt:lpstr>What is the probability of EC in terms of  the probability of E?</vt:lpstr>
      <vt:lpstr>What is the probability of EC in terms of  the probability of E?</vt:lpstr>
      <vt:lpstr>Conditional probability is the probability  that X occurs given that Y has occurred</vt:lpstr>
      <vt:lpstr>Conditional probability is the probability  that X occurs given that Y has occurred</vt:lpstr>
      <vt:lpstr>Conditional probability is the probability  that X occurs given that Y has occurred</vt:lpstr>
      <vt:lpstr>Conditional probability is the probability  that X occurs given that Y has occurred</vt:lpstr>
      <vt:lpstr>Independent events are, well, events that do not depend on one another</vt:lpstr>
      <vt:lpstr>Independent events are, well, events that do not depend on one another</vt:lpstr>
      <vt:lpstr>If X and Y are independent, what are the conditional probabilities P(X|Y) and P(Y|X)?</vt:lpstr>
      <vt:lpstr>Joint probability is the probability of two events, E1 and E2, both occurring</vt:lpstr>
      <vt:lpstr>Joint probability is the probability of two events, E1 and E2, both occurring</vt:lpstr>
      <vt:lpstr>What is the probability of the union of two events E1 and E2?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We can capture many of the concepts so far by representing the sample space graphically</vt:lpstr>
      <vt:lpstr>Let’s return graphically to the dice roll 🎲 example of {even} ∪ {&gt;3}</vt:lpstr>
      <vt:lpstr>Let’s return graphically to the dice roll 🎲 example of {even} ∪ {&gt;3}</vt:lpstr>
      <vt:lpstr>Let’s return graphically to the dice roll 🎲 example of {even} ∪ {&gt;3}</vt:lpstr>
      <vt:lpstr>Let’s return graphically to the dice roll 🎲 example of {even} ∪ {&gt;3}</vt:lpstr>
      <vt:lpstr>Let’s return graphically to the dice roll 🎲 example of {even} ∪ {&gt;3}</vt:lpstr>
      <vt:lpstr>Let’s return graphically to the dice roll 🎲 example of {even} ∪ {&gt;3}</vt:lpstr>
      <vt:lpstr>Let’s return graphically to the dice roll 🎲 example of {even} ∪ {&gt;3}</vt:lpstr>
      <vt:lpstr>What we’re covering today:</vt:lpstr>
      <vt:lpstr>There are two main ways to interpret probabilities: frequentist and Bayesian</vt:lpstr>
      <vt:lpstr>The frequentist approach takes probabilities to be the limit of n identical trials as n→∞</vt:lpstr>
      <vt:lpstr>The frequentist approach takes probabilities to be the limit of n identical trials as n→∞</vt:lpstr>
      <vt:lpstr>The frequentist approach takes probabilities to be the limit of n identical trials as n→∞</vt:lpstr>
      <vt:lpstr>The frequentist approach takes probabilities to be the limit of n identical trials as n→∞</vt:lpstr>
      <vt:lpstr>The frequentist approach takes probabilities to be the limit of n identical trials as n→∞</vt:lpstr>
      <vt:lpstr>The frequentist approach takes probabilities to be the limit of n identical trials as n→∞</vt:lpstr>
      <vt:lpstr>The frequentist approach takes probabilities to be the limit of n identical trials as n→∞</vt:lpstr>
      <vt:lpstr>Using empirical frequencies works best when # data points is large</vt:lpstr>
      <vt:lpstr>Using empirical frequencies works best when # data points is large</vt:lpstr>
      <vt:lpstr>Using empirical frequencies works best when the system is stationary</vt:lpstr>
      <vt:lpstr>Using empirical frequencies works best when the system is stationary</vt:lpstr>
      <vt:lpstr>We won’t cover Bayesian statistics much beyond today, but they’re important!</vt:lpstr>
      <vt:lpstr>The Bayesian approach essentially asks: at what odds what you accept a bet?</vt:lpstr>
      <vt:lpstr>The Bayesian approach essentially asks: at what odds what you accept a bet?</vt:lpstr>
      <vt:lpstr>Key to Bayesian statistics are your priors, i.e. what you know &amp; believe going in</vt:lpstr>
      <vt:lpstr>Key to Bayesian statistics are your priors, i.e. what you know &amp; believe going in</vt:lpstr>
      <vt:lpstr>Key to Bayesian statistics are your priors, i.e. what you know &amp; believe going in</vt:lpstr>
      <vt:lpstr>We won’t cover Bayesian statistics much beyond today, but they’re important!</vt:lpstr>
      <vt:lpstr>In some meaningful (albeit philosophical) sense, unconditional probability is misleading</vt:lpstr>
      <vt:lpstr>In some meaningful (albeit philosophical) sense, unconditional probability is misleading</vt:lpstr>
      <vt:lpstr>In some meaningful (albeit philosophical) sense, unconditional probability is misleading</vt:lpstr>
      <vt:lpstr>In some meaningful (albeit philosophical) sense, unconditional probability is misleading</vt:lpstr>
      <vt:lpstr>In some meaningful (albeit philosophical) sense, unconditional probability is misleading</vt:lpstr>
      <vt:lpstr>In some meaningful (albeit philosophical) sense, unconditional probability is misleading</vt:lpstr>
      <vt:lpstr>What we’re covering today:</vt:lpstr>
      <vt:lpstr>The cumulative distribution function (CDF) of X gives P(X≤x) for every possible x</vt:lpstr>
      <vt:lpstr>The cumulative distribution function (CDF) of X gives P(X≤x) for every possible x</vt:lpstr>
      <vt:lpstr>The cumulative distribution function (CDF) of X gives P(X≤x) for every possible x</vt:lpstr>
      <vt:lpstr>The cumulative distribution function (CDF) of X gives P(X≤x) for every possible x</vt:lpstr>
      <vt:lpstr>The probability density function (PDF) of X gives P(x1&lt; X&lt; x2) for a given x1 and x2</vt:lpstr>
      <vt:lpstr>The probability density function (PDF) of X gives P(x1&lt; X&lt; x2) for a given x1 and x2</vt:lpstr>
      <vt:lpstr>The probability density function (PDF) of X gives P(x1&lt; X&lt; x2) for a given x1 and x2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the Earth &amp; Atmospheric Sciences</dc:title>
  <dc:creator>Spencer Alan Hill</dc:creator>
  <cp:lastModifiedBy>Spencer A Hill</cp:lastModifiedBy>
  <cp:revision>137</cp:revision>
  <cp:lastPrinted>2023-09-27T16:34:56Z</cp:lastPrinted>
  <dcterms:created xsi:type="dcterms:W3CDTF">2023-08-21T13:32:13Z</dcterms:created>
  <dcterms:modified xsi:type="dcterms:W3CDTF">2025-10-08T17:37:24Z</dcterms:modified>
</cp:coreProperties>
</file>