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77" r:id="rId3"/>
    <p:sldId id="284" r:id="rId4"/>
    <p:sldId id="280" r:id="rId5"/>
    <p:sldId id="293" r:id="rId6"/>
    <p:sldId id="299" r:id="rId7"/>
    <p:sldId id="308" r:id="rId8"/>
    <p:sldId id="300" r:id="rId9"/>
    <p:sldId id="301" r:id="rId10"/>
    <p:sldId id="311" r:id="rId11"/>
    <p:sldId id="302" r:id="rId12"/>
    <p:sldId id="305" r:id="rId13"/>
    <p:sldId id="306" r:id="rId14"/>
    <p:sldId id="307" r:id="rId15"/>
    <p:sldId id="310" r:id="rId16"/>
    <p:sldId id="309" r:id="rId17"/>
    <p:sldId id="312" r:id="rId18"/>
    <p:sldId id="313" r:id="rId19"/>
    <p:sldId id="319" r:id="rId20"/>
    <p:sldId id="315" r:id="rId21"/>
    <p:sldId id="316" r:id="rId22"/>
    <p:sldId id="317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BCC392-C028-7846-9394-326088594AAE}">
          <p14:sldIdLst>
            <p14:sldId id="256"/>
          </p14:sldIdLst>
        </p14:section>
        <p14:section name="Recap of last time and preview" id="{99C17189-3B7F-7146-BA47-BE794993E57F}">
          <p14:sldIdLst>
            <p14:sldId id="277"/>
          </p14:sldIdLst>
        </p14:section>
        <p14:section name="Descriptive statistics" id="{2507CD1A-682C-204D-B5A8-9CB6B8062A02}">
          <p14:sldIdLst>
            <p14:sldId id="284"/>
            <p14:sldId id="280"/>
          </p14:sldIdLst>
        </p14:section>
        <p14:section name="Measures of central tendency" id="{0F762E15-D828-9F47-943E-2B55E431EE1A}">
          <p14:sldIdLst>
            <p14:sldId id="293"/>
            <p14:sldId id="299"/>
            <p14:sldId id="308"/>
            <p14:sldId id="300"/>
            <p14:sldId id="301"/>
            <p14:sldId id="311"/>
            <p14:sldId id="302"/>
            <p14:sldId id="305"/>
            <p14:sldId id="306"/>
            <p14:sldId id="307"/>
            <p14:sldId id="310"/>
            <p14:sldId id="309"/>
            <p14:sldId id="312"/>
            <p14:sldId id="313"/>
            <p14:sldId id="319"/>
            <p14:sldId id="315"/>
            <p14:sldId id="316"/>
            <p14:sldId id="317"/>
          </p14:sldIdLst>
        </p14:section>
        <p14:section name="Measures of dispersion" id="{467FDF4B-718D-EA4A-BD89-1E2BEDB45EDD}">
          <p14:sldIdLst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Measures of shape" id="{AFED5C8E-151C-904D-B5E7-5B0DD02A444D}">
          <p14:sldIdLst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/>
    <p:restoredTop sz="94577"/>
  </p:normalViewPr>
  <p:slideViewPr>
    <p:cSldViewPr snapToGrid="0">
      <p:cViewPr varScale="1">
        <p:scale>
          <a:sx n="112" d="100"/>
          <a:sy n="112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80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021FD-58CC-2F4C-B253-ECFF5457A26A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457FC-CCC6-2445-89CB-675E32C0B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3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6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59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1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9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6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7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27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06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9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0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3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0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4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6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60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3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49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498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0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476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9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9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12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16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292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140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32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2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3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4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8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8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8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457FC-CCC6-2445-89CB-675E32C0B4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8C98-BCC8-8287-D00A-EFFD9D6C3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914400"/>
            <a:ext cx="105156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B349-32C0-3BCF-09F2-6A84BDD6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286-DDFE-ADA3-B3E5-BFF4D45E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FC10C-76F1-EB10-89D0-69ADEB6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3FAE7-FEBA-589B-EF33-44FE79C7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A86C-AE68-739F-791B-DEE4A28B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4DB6F-59C5-ED84-6D36-B5630B8B2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054D2-74A9-73BB-0FDD-A4EB7226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CDDF5-3467-1E66-EA4A-6F0C803A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0D16F-B9D7-36EF-D074-29A011BA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C8CBF-12BC-16D3-3905-0AC9C9223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D947-06E0-9D11-7608-252BA3FC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FB25A-3807-703B-124E-3041B45E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B5A98-AF17-C7E4-1C9E-345FF9B7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EDF90-F4FF-C097-98BC-1F31E8C3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20FD-BD32-2C50-4D21-E0095B8B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3E87-EF6F-C0CD-E894-2B62844F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E0573-EA2A-34B9-C57F-60D49BC7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B97ED-5D7E-2EC3-44CD-4E387C4D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499F-0BBA-3E33-CE1D-3FEA55B2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E9C92-7B2F-1A42-36D7-B231AA9C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2A126-3275-3C8E-6A96-2D1D463B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73C5-835E-F2AC-27CE-5C8ACBB6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D3116-F4EB-7341-2DCF-DC275E8F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50D-A20A-A6C1-7AF4-0053436F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A7D40-8BDA-7B43-D518-1FE0A1D5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5099C-2CA4-7353-B6CA-13B99D681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BC383-A1B3-C8CA-7473-E34E58920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597A1-2DFF-9CAD-C441-2815614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AB76D-0433-EA66-D24A-A6494969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3621-C422-652B-17E1-B171C74F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A691-1596-651D-1DAE-B3174B10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AB1A6-64E4-880E-B2AE-233F414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87BA-9CAF-3D0C-81D9-3DB19AAE9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7254-B135-93F7-872D-1D07E46E2F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59198-49B7-DCEE-5D25-EB619FBC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DE5405-DBAD-CB05-BE54-FAA1B427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0819D-07C6-20F0-E3D4-BF736B7A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3A17-AFAB-9122-6FA1-98444AC6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34F0-A099-B544-FB17-2DE28B8C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A3A7B-3FB5-F01D-2B08-0E90027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DE4C1-5109-5D9E-662B-3B05CC02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CECF-6C26-7811-5430-FB801E84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2738C-D1B5-6244-D7E0-1C0B7F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75AA9-80B4-95E6-DA7C-879922C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77BFF-1F2A-665F-B8A8-0F8EAA4C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2064-F3F7-E22C-D021-4A1A35B2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79A-251E-6492-3919-90FF249B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31470-D5F4-4A5F-8F66-8DB91BBA3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3EF56-52E5-1A53-B9BC-27F09507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05809-F775-522F-86F5-0CC55063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0FF91-3476-5FFB-E05A-0779F95E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2294-1AF2-2A1C-7FD6-EAAA8418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F4657D-040D-3191-4B97-8AA81AA81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7D77-264C-8897-1742-4CFB2ACC1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865E-3AC6-C8BA-7F36-7253B791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AACEE-E2C2-628D-5CD8-9B592C8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989B-F258-3D63-A518-1AD95724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06845-AE49-EC1D-6051-58A6BB01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10515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CCF3-DBDA-1286-8A6E-928F8EB7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872C5-F1D7-2993-B1F6-EC0C4D134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A49E4-EF0F-DD4F-9523-E1E9E1AA5371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F45E7-D9A3-4E75-7003-2DB35744A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5CB96-A590-0633-E10C-45D61212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2442-82E0-014F-95D0-87D437CC6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terms/d/descriptive_statistics.asp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bbr.com/statistics/skewnes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www.scribbr.com/wp-content/uploads/2022/05/Skewness-of-a-distribution-Large.webp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Kurtosis" TargetMode="External"/><Relationship Id="rId4" Type="http://schemas.openxmlformats.org/officeDocument/2006/relationships/image" Target="../media/image3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rtosi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40F3-0DC9-900C-50AA-FA4445BD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1" y="1122363"/>
            <a:ext cx="10093569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Descriptive statistics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58D28-989B-EC1A-CF4A-6C1027E3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4079875"/>
            <a:ext cx="10515600" cy="16557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02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 42000/A4200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Fall 2025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Prof. Spencer Hill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 (a.k.a. average): sum up all values, divide by the total number of values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mean?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51E8-34CE-B101-3733-9C9C5D36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79325"/>
            <a:ext cx="3740551" cy="302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E0E8E-C64F-F68F-FD31-5DBAF6D6C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03" y="3679325"/>
            <a:ext cx="3806340" cy="30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 (a.k.a. average): sum up all values, divide by the total number of values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AFA53-A56E-014A-A33A-FEAB1652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5070"/>
            <a:ext cx="6650560" cy="1774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2DB78-3050-0736-261B-35CF78904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4670383"/>
            <a:ext cx="6650557" cy="1774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70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:                                                        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228C1B-AC9F-E4A1-584E-DBBF77B5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: sort points in ascending or descending order, then split into two halves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other words, the value such that half of the points are larger, and half the points are smaller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Q: is there always a point in the dataset equal to the median?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Yes if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odd; not always if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 even.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Compared to the mean, robust to </a:t>
            </a:r>
            <a:r>
              <a:rPr lang="en-US" i="1" dirty="0"/>
              <a:t>outliers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: sort points in ascending or descending order, then split into two halves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particular case of a more general quantity, </a:t>
            </a:r>
            <a:r>
              <a:rPr lang="en-US" b="1" dirty="0"/>
              <a:t>percentiles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th percentile is the value such that N% of values lie below it and </a:t>
            </a:r>
            <a:r>
              <a:rPr lang="en-US" i="1" dirty="0"/>
              <a:t>(100-N)</a:t>
            </a:r>
            <a:r>
              <a:rPr lang="en-US" dirty="0"/>
              <a:t>% lie above it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if written as fraction (0 to 1) instead of percent: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quantiles</a:t>
            </a:r>
          </a:p>
          <a:p>
            <a:pPr marL="0" indent="0">
              <a:buNone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But for central tendency, median is the right choice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4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: sort points in ascending or descending order, then split into two halves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median?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51E8-34CE-B101-3733-9C9C5D36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79325"/>
            <a:ext cx="3740551" cy="302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E0E8E-C64F-F68F-FD31-5DBAF6D6C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03" y="3679325"/>
            <a:ext cx="3806340" cy="30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93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median</a:t>
            </a:r>
            <a:r>
              <a:rPr lang="en-US" dirty="0"/>
              <a:t>: sort points in ascending or descending order, then split into two halves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7FA395-F107-1B58-3E52-F4FFBA485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619656"/>
            <a:ext cx="6274970" cy="1674552"/>
          </a:xfr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43C339-E135-4FA2-8CF5-5B0B3EB3E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570151"/>
            <a:ext cx="6606196" cy="16745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647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mode</a:t>
            </a:r>
            <a:r>
              <a:rPr lang="en-US" dirty="0"/>
              <a:t>:                                                        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228C1B-AC9F-E4A1-584E-DBBF77B5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9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mode</a:t>
            </a:r>
            <a:r>
              <a:rPr lang="en-US" dirty="0"/>
              <a:t>: the value that occurs most frequently in the dataset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in a sense, it’s the most literal sense of a “typical” value: the one that occurs most often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there’s a tie: all of them are the mode; the mode is multi-valued</a:t>
            </a:r>
          </a:p>
        </p:txBody>
      </p:sp>
    </p:spTree>
    <p:extLst>
      <p:ext uri="{BB962C8B-B14F-4D97-AF65-F5344CB8AC3E}">
        <p14:creationId xmlns:p14="http://schemas.microsoft.com/office/powerpoint/2010/main" val="358052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mode</a:t>
            </a:r>
            <a:r>
              <a:rPr lang="en-US" dirty="0"/>
              <a:t>: the value that occurs most frequently in the dataset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Q: For our temperature data (ignoring the spurious “0” values we discussed), do you expect there to be a single mode?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It depends on the precision of the measurement! 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For a continuous, unbounded quantity like temperature (assuming we’re far from absolute zero!), the actual daily average will never repeat. 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all measurements have finite precision!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Descriptive statistics: what are they, why do we need them?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Measures of central tendency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Measures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234970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mode</a:t>
            </a:r>
            <a:r>
              <a:rPr lang="en-US" dirty="0"/>
              <a:t>: the value that occurs most frequently in the dataset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CCB39-DE43-E467-EFD2-AB4825EC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mode?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51E8-34CE-B101-3733-9C9C5D36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679325"/>
            <a:ext cx="3740551" cy="302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BE0E8E-C64F-F68F-FD31-5DBAF6D6C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103" y="3679325"/>
            <a:ext cx="3806340" cy="30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9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mode</a:t>
            </a:r>
            <a:r>
              <a:rPr lang="en-US" dirty="0"/>
              <a:t>: the value that occurs most frequently in the dataset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C049A5-E5FC-0A8B-7E62-14E40A5C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539638"/>
            <a:ext cx="6737549" cy="1754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E6804-B546-FAE5-4EBF-AAE6E3DE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4731794"/>
            <a:ext cx="6367864" cy="1472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448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measures of central tendency can have similar or very different values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8956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764C9B2-1CA5-9B1A-C367-27DA1C8B2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3508"/>
              </p:ext>
            </p:extLst>
          </p:nvPr>
        </p:nvGraphicFramePr>
        <p:xfrm>
          <a:off x="2002098" y="2627582"/>
          <a:ext cx="8127999" cy="2499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570472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854196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6065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Precipitation [inches]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Temperature [°F]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0.1246…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54.0392…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64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55.0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30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" pitchFamily="2" charset="0"/>
                        </a:rPr>
                        <a:t>72.5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149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F0AA33-066F-FB58-3BEE-73BD5FAFBAD1}"/>
              </a:ext>
            </a:extLst>
          </p:cNvPr>
          <p:cNvSpPr txBox="1"/>
          <p:nvPr/>
        </p:nvSpPr>
        <p:spPr>
          <a:xfrm>
            <a:off x="679048" y="5297270"/>
            <a:ext cx="10833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for temperature, these values come with a caveat, </a:t>
            </a:r>
          </a:p>
          <a:p>
            <a:r>
              <a:rPr lang="en-US" sz="2800" dirty="0"/>
              <a:t>because of the spurious points we found! 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These calculations include them along with all the others.</a:t>
            </a:r>
          </a:p>
        </p:txBody>
      </p:sp>
    </p:spTree>
    <p:extLst>
      <p:ext uri="{BB962C8B-B14F-4D97-AF65-F5344CB8AC3E}">
        <p14:creationId xmlns:p14="http://schemas.microsoft.com/office/powerpoint/2010/main" val="3147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Measures of dispersion </a:t>
            </a:r>
          </a:p>
          <a:p>
            <a:pPr marL="0" indent="0">
              <a:buNone/>
            </a:pPr>
            <a:r>
              <a:rPr lang="en-US" b="1" dirty="0"/>
              <a:t>  range, variance, standard deviation, coefficient of variation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Measures of shape</a:t>
            </a:r>
          </a:p>
        </p:txBody>
      </p:sp>
    </p:spTree>
    <p:extLst>
      <p:ext uri="{BB962C8B-B14F-4D97-AF65-F5344CB8AC3E}">
        <p14:creationId xmlns:p14="http://schemas.microsoft.com/office/powerpoint/2010/main" val="186374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range</a:t>
            </a:r>
            <a:r>
              <a:rPr lang="en-US" dirty="0"/>
              <a:t>:</a:t>
            </a:r>
            <a:r>
              <a:rPr lang="en-US" b="1" dirty="0"/>
              <a:t>                                                        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86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range</a:t>
            </a:r>
            <a:r>
              <a:rPr lang="en-US" dirty="0"/>
              <a:t>: difference between the largest and smallest values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0D2EB-A59C-28B6-426F-2DFA24A3D1AA}"/>
              </a:ext>
            </a:extLst>
          </p:cNvPr>
          <p:cNvSpPr txBox="1">
            <a:spLocks/>
          </p:cNvSpPr>
          <p:nvPr/>
        </p:nvSpPr>
        <p:spPr>
          <a:xfrm>
            <a:off x="914400" y="2743200"/>
            <a:ext cx="10515600" cy="320040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Conceptually: the total “width” of the dataset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Just how different can two values be?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7CFC8-B02A-40A9-E001-343F6994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91" y="3146550"/>
            <a:ext cx="3886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range</a:t>
            </a:r>
            <a:r>
              <a:rPr lang="en-US" dirty="0"/>
              <a:t>: difference between the largest and smallest values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6D9E3-6E9E-5F96-36CB-4CAB99F3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49" y="3242070"/>
            <a:ext cx="4517572" cy="3390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ECAE4-6B29-49DD-63B4-44176C4F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89" y="3253839"/>
            <a:ext cx="4517573" cy="339063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30B0A-4A98-DE11-7CFB-12DF837E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12779" cy="102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range?</a:t>
            </a:r>
          </a:p>
        </p:txBody>
      </p:sp>
    </p:spTree>
    <p:extLst>
      <p:ext uri="{BB962C8B-B14F-4D97-AF65-F5344CB8AC3E}">
        <p14:creationId xmlns:p14="http://schemas.microsoft.com/office/powerpoint/2010/main" val="2271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range</a:t>
            </a:r>
            <a:r>
              <a:rPr lang="en-US" dirty="0"/>
              <a:t>: difference between the largest and smallest values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93E8F4-2DE1-D62E-FCFE-444DF7043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399" y="5095504"/>
            <a:ext cx="10549749" cy="1254166"/>
          </a:xfr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02C4E2-3978-A360-3792-8A51A2E56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855850"/>
            <a:ext cx="6830539" cy="19180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71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range</a:t>
            </a:r>
            <a:r>
              <a:rPr lang="en-US" dirty="0"/>
              <a:t>: difference between the largest and smallest values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C4B798-7C71-7F4C-234E-7440E0EC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87257"/>
            <a:ext cx="10649647" cy="1266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98546F-B1F1-73CD-D9A2-2C8D8B896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806699"/>
            <a:ext cx="7090152" cy="1990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071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interquartile range</a:t>
            </a:r>
            <a:r>
              <a:rPr lang="en-US" dirty="0"/>
              <a:t>: difference between the 25</a:t>
            </a:r>
            <a:r>
              <a:rPr lang="en-US" baseline="30000" dirty="0"/>
              <a:t>th</a:t>
            </a:r>
            <a:r>
              <a:rPr lang="en-US" dirty="0"/>
              <a:t> and 75</a:t>
            </a:r>
            <a:r>
              <a:rPr lang="en-US" baseline="30000" dirty="0"/>
              <a:t>th</a:t>
            </a:r>
            <a:r>
              <a:rPr lang="en-US" dirty="0"/>
              <a:t> percentile values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0D2EB-A59C-28B6-426F-2DFA24A3D1AA}"/>
              </a:ext>
            </a:extLst>
          </p:cNvPr>
          <p:cNvSpPr txBox="1">
            <a:spLocks/>
          </p:cNvSpPr>
          <p:nvPr/>
        </p:nvSpPr>
        <p:spPr>
          <a:xfrm>
            <a:off x="914400" y="2743200"/>
            <a:ext cx="10515600" cy="320040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Quartiles: split dataset into four “bins”: 0</a:t>
            </a:r>
            <a:r>
              <a:rPr lang="en-US" baseline="30000" dirty="0"/>
              <a:t>th</a:t>
            </a:r>
            <a:r>
              <a:rPr lang="en-US" dirty="0"/>
              <a:t> to 25</a:t>
            </a:r>
            <a:r>
              <a:rPr lang="en-US" baseline="30000" dirty="0"/>
              <a:t>th</a:t>
            </a:r>
            <a:r>
              <a:rPr lang="en-US" dirty="0"/>
              <a:t> percentile, 25</a:t>
            </a:r>
            <a:r>
              <a:rPr lang="en-US" baseline="30000" dirty="0"/>
              <a:t>th</a:t>
            </a:r>
            <a:r>
              <a:rPr lang="en-US" dirty="0"/>
              <a:t>-median, median-75</a:t>
            </a:r>
            <a:r>
              <a:rPr lang="en-US" baseline="30000" dirty="0"/>
              <a:t>th</a:t>
            </a:r>
            <a:r>
              <a:rPr lang="en-US" dirty="0"/>
              <a:t>, 75</a:t>
            </a:r>
            <a:r>
              <a:rPr lang="en-US" baseline="30000" dirty="0"/>
              <a:t>th</a:t>
            </a:r>
            <a:r>
              <a:rPr lang="en-US" dirty="0"/>
              <a:t>-100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Quartile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4 even bins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; quintile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5 bins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; decile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10 bins; etc.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Interquartile range (or “IQR”): difference between 75</a:t>
            </a:r>
            <a:r>
              <a:rPr lang="en-US" baseline="30000" dirty="0"/>
              <a:t>th</a:t>
            </a:r>
            <a:r>
              <a:rPr lang="en-US" dirty="0"/>
              <a:t> and 25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Much less sensitive to outliers than full range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we’ll use a dataset of daily weather data from a station in Central Park</a:t>
            </a:r>
            <a:endParaRPr lang="en-US" i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1A1068-A302-E163-821C-057F51805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5783" y="2844463"/>
            <a:ext cx="2024518" cy="269935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C4807F-EC63-4D67-42A4-3267FF4D9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3734"/>
            <a:ext cx="4752479" cy="26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2AA9C-4495-D20F-E6C7-453D42BED90E}"/>
              </a:ext>
            </a:extLst>
          </p:cNvPr>
          <p:cNvSpPr txBox="1"/>
          <p:nvPr/>
        </p:nvSpPr>
        <p:spPr>
          <a:xfrm>
            <a:off x="914400" y="5543821"/>
            <a:ext cx="775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www.foxweather.com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/weather-news/new-york-city-arguably-has-the-most-unique-weather-observations-in-america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86012A-21F7-325E-A94B-EBC961433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224" y="2143967"/>
            <a:ext cx="3638749" cy="33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5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interquartile range</a:t>
            </a:r>
            <a:r>
              <a:rPr lang="en-US" dirty="0"/>
              <a:t>: difference between the 25</a:t>
            </a:r>
            <a:r>
              <a:rPr lang="en-US" baseline="30000" dirty="0"/>
              <a:t>th</a:t>
            </a:r>
            <a:r>
              <a:rPr lang="en-US" dirty="0"/>
              <a:t> and 75</a:t>
            </a:r>
            <a:r>
              <a:rPr lang="en-US" baseline="30000" dirty="0"/>
              <a:t>th</a:t>
            </a:r>
            <a:r>
              <a:rPr lang="en-US" dirty="0"/>
              <a:t> percentile values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0E635-DA88-4FBC-F6AF-14446CBA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8" y="4945499"/>
            <a:ext cx="7013799" cy="1574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0E806-86AA-01D5-421C-0C4BC34EA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659496"/>
            <a:ext cx="7509103" cy="19125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83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interquartile range</a:t>
            </a:r>
            <a:r>
              <a:rPr lang="en-US" dirty="0"/>
              <a:t>: difference between the 25</a:t>
            </a:r>
            <a:r>
              <a:rPr lang="en-US" baseline="30000" dirty="0"/>
              <a:t>th</a:t>
            </a:r>
            <a:r>
              <a:rPr lang="en-US" dirty="0"/>
              <a:t> and 75</a:t>
            </a:r>
            <a:r>
              <a:rPr lang="en-US" baseline="30000" dirty="0"/>
              <a:t>th</a:t>
            </a:r>
            <a:r>
              <a:rPr lang="en-US" dirty="0"/>
              <a:t> percentile 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F7212-DA7E-63E8-EA7C-1FE3069B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916386"/>
            <a:ext cx="6289264" cy="1411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31666-5F61-2B23-5D66-2D45AAEC8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600121"/>
            <a:ext cx="7742228" cy="1971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394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variance</a:t>
            </a:r>
            <a:r>
              <a:rPr lang="en-US" dirty="0"/>
              <a:t>:</a:t>
            </a:r>
            <a:r>
              <a:rPr lang="en-US" b="1" dirty="0"/>
              <a:t>                                                        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53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variance: </a:t>
            </a:r>
            <a:r>
              <a:rPr lang="en-US" dirty="0"/>
              <a:t>average of square of differences from the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521" y="4265748"/>
            <a:ext cx="4930815" cy="207187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N: total number of values</a:t>
            </a:r>
          </a:p>
          <a:p>
            <a:r>
              <a:rPr lang="en-US" dirty="0"/>
              <a:t>Sigma: sum over all values     from 1 to 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(“summation notation”)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756700"/>
            <a:ext cx="4930815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where</a:t>
            </a:r>
          </a:p>
          <a:p>
            <a:r>
              <a:rPr lang="en-US" dirty="0"/>
              <a:t>overbar: mean</a:t>
            </a:r>
          </a:p>
          <a:p>
            <a:r>
              <a:rPr lang="en-US" dirty="0" err="1"/>
              <a:t>X_i</a:t>
            </a:r>
            <a:r>
              <a:rPr lang="en-US" dirty="0"/>
              <a:t>: the dataset</a:t>
            </a:r>
          </a:p>
          <a:p>
            <a:r>
              <a:rPr lang="en-US" dirty="0"/>
              <a:t>subscript </a:t>
            </a:r>
            <a:r>
              <a:rPr lang="en-US" dirty="0" err="1"/>
              <a:t>i</a:t>
            </a:r>
            <a:r>
              <a:rPr lang="en-US" dirty="0"/>
              <a:t>: index of individual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27419-65E2-9744-A130-BA5D3BF8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000" y="2714750"/>
            <a:ext cx="5270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7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variance: </a:t>
            </a:r>
            <a:r>
              <a:rPr lang="en-US" dirty="0"/>
              <a:t>average of square of differences from the mean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834CB-31CC-B460-856E-DE2C5B30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Q: What are the units of var(X)?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The square of the units of X (e.g. inches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precip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What’s the smallest possible value of variance?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Zero.  If all values are identical.  Can’t be negative!</a:t>
            </a:r>
          </a:p>
        </p:txBody>
      </p:sp>
    </p:spTree>
    <p:extLst>
      <p:ext uri="{BB962C8B-B14F-4D97-AF65-F5344CB8AC3E}">
        <p14:creationId xmlns:p14="http://schemas.microsoft.com/office/powerpoint/2010/main" val="41974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variance: </a:t>
            </a:r>
            <a:r>
              <a:rPr lang="en-US" dirty="0"/>
              <a:t>average of square of differences from the mean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6D9E3-6E9E-5F96-36CB-4CAB99F3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49" y="3242070"/>
            <a:ext cx="4517572" cy="3390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ECAE4-6B29-49DD-63B4-44176C4F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89" y="3253839"/>
            <a:ext cx="4517573" cy="339063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30B0A-4A98-DE11-7CFB-12DF837E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12779" cy="102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variance?</a:t>
            </a:r>
          </a:p>
        </p:txBody>
      </p:sp>
    </p:spTree>
    <p:extLst>
      <p:ext uri="{BB962C8B-B14F-4D97-AF65-F5344CB8AC3E}">
        <p14:creationId xmlns:p14="http://schemas.microsoft.com/office/powerpoint/2010/main" val="559559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variance: </a:t>
            </a:r>
            <a:r>
              <a:rPr lang="en-US" dirty="0"/>
              <a:t>average of square of differences from the mean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C4346-DA8F-8D86-3FF6-818AD14BB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16647"/>
            <a:ext cx="6438158" cy="1648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44E9C0-5468-6671-06F6-C81645A5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606054"/>
            <a:ext cx="6438158" cy="1648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620EE4-A870-4F41-0555-A3622C429FD1}"/>
              </a:ext>
            </a:extLst>
          </p:cNvPr>
          <p:cNvSpPr txBox="1"/>
          <p:nvPr/>
        </p:nvSpPr>
        <p:spPr>
          <a:xfrm>
            <a:off x="7552708" y="2285999"/>
            <a:ext cx="3877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Q: What’s a reasonable level of precision (i.e. number of decimal points to include) for reporting these quantities?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A: </a:t>
            </a:r>
            <a:r>
              <a:rPr lang="en-US" sz="2400" dirty="0" err="1">
                <a:latin typeface="Helvetica" pitchFamily="2" charset="0"/>
              </a:rPr>
              <a:t>Precip</a:t>
            </a:r>
            <a:r>
              <a:rPr lang="en-US" sz="2400" dirty="0">
                <a:latin typeface="Helvetica" pitchFamily="2" charset="0"/>
              </a:rPr>
              <a:t> reported to nearest 0.01 inch; temperature to nearest 0.5 deg F, so no more than that: 0.12 and 316.0</a:t>
            </a:r>
          </a:p>
        </p:txBody>
      </p:sp>
    </p:spTree>
    <p:extLst>
      <p:ext uri="{BB962C8B-B14F-4D97-AF65-F5344CB8AC3E}">
        <p14:creationId xmlns:p14="http://schemas.microsoft.com/office/powerpoint/2010/main" val="25976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standard deviation</a:t>
            </a:r>
            <a:r>
              <a:rPr lang="en-US" dirty="0"/>
              <a:t>:</a:t>
            </a:r>
            <a:r>
              <a:rPr lang="en-US" b="1" dirty="0"/>
              <a:t>                                                        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standard deviation: </a:t>
            </a:r>
            <a:r>
              <a:rPr lang="en-US" dirty="0"/>
              <a:t>the square root of the variance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756700"/>
            <a:ext cx="10363200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 such, variance is often written 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B58575-6AC5-B9DE-F3D8-17E7691DE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5272141"/>
            <a:ext cx="431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6F23B4-5FEA-0DF7-545C-3D65A2BB9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815" y="2603500"/>
            <a:ext cx="7772400" cy="16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7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standard deviation: </a:t>
            </a:r>
            <a:r>
              <a:rPr lang="en-US" dirty="0"/>
              <a:t>the square root of the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834CB-31CC-B460-856E-DE2C5B30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Q: What are the units of </a:t>
            </a:r>
            <a:r>
              <a:rPr lang="en-US" dirty="0" err="1"/>
              <a:t>stdev</a:t>
            </a:r>
            <a:r>
              <a:rPr lang="en-US" dirty="0"/>
              <a:t>(X)?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The same as the units of X (e.g. inches for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precip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What’s the smallest possible value of the standard deviation?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Zero.  If all values are identical.  Can’t be negative!</a:t>
            </a:r>
          </a:p>
        </p:txBody>
      </p:sp>
    </p:spTree>
    <p:extLst>
      <p:ext uri="{BB962C8B-B14F-4D97-AF65-F5344CB8AC3E}">
        <p14:creationId xmlns:p14="http://schemas.microsoft.com/office/powerpoint/2010/main" val="13076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</a:t>
            </a:r>
            <a:r>
              <a:rPr lang="en-US" i="1" dirty="0"/>
              <a:t>descriptive statistics</a:t>
            </a:r>
            <a:r>
              <a:rPr lang="en-US" dirty="0"/>
              <a:t>?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does the phrase </a:t>
            </a:r>
            <a:r>
              <a:rPr lang="en-US" i="1" dirty="0"/>
              <a:t>descriptive statistics </a:t>
            </a:r>
            <a:r>
              <a:rPr lang="en-US" dirty="0"/>
              <a:t>bring to your mind?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useful definition: “brief informational coefficients that summarize a given data set”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https://www.investopedia.com/terms/d/descriptive_statistics.asp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standard deviation: </a:t>
            </a:r>
            <a:r>
              <a:rPr lang="en-US" dirty="0"/>
              <a:t>the square root of the variance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6D9E3-6E9E-5F96-36CB-4CAB99F3F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49" y="3242070"/>
            <a:ext cx="4517572" cy="3390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DECAE4-6B29-49DD-63B4-44176C4F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89" y="3253839"/>
            <a:ext cx="4517573" cy="339063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A30B0A-4A98-DE11-7CFB-12DF837E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12779" cy="1021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Looking at the temperature and </a:t>
            </a:r>
            <a:r>
              <a:rPr lang="en-US" dirty="0" err="1"/>
              <a:t>precip</a:t>
            </a:r>
            <a:r>
              <a:rPr lang="en-US" dirty="0"/>
              <a:t> timeseries again, what are your guesses for each one’s standard deviation?</a:t>
            </a:r>
          </a:p>
        </p:txBody>
      </p:sp>
    </p:spTree>
    <p:extLst>
      <p:ext uri="{BB962C8B-B14F-4D97-AF65-F5344CB8AC3E}">
        <p14:creationId xmlns:p14="http://schemas.microsoft.com/office/powerpoint/2010/main" val="3701586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standard deviation: </a:t>
            </a:r>
            <a:r>
              <a:rPr lang="en-US" dirty="0"/>
              <a:t>the square root of the variance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4DAEB-12B8-910B-B334-DFDA65D3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757219"/>
            <a:ext cx="5788869" cy="1482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1DC24-1555-BD83-F34A-0307B0F04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4572001"/>
            <a:ext cx="5788869" cy="1482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4403DD-5D63-432C-F879-21FE58989E1F}"/>
              </a:ext>
            </a:extLst>
          </p:cNvPr>
          <p:cNvSpPr txBox="1"/>
          <p:nvPr/>
        </p:nvSpPr>
        <p:spPr>
          <a:xfrm>
            <a:off x="6899564" y="2643889"/>
            <a:ext cx="45304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Trick Q: Which quantity, temperature or </a:t>
            </a:r>
            <a:r>
              <a:rPr lang="en-US" sz="2400" dirty="0" err="1">
                <a:latin typeface="Helvetica" pitchFamily="2" charset="0"/>
              </a:rPr>
              <a:t>precip</a:t>
            </a:r>
            <a:r>
              <a:rPr lang="en-US" sz="2400" dirty="0">
                <a:latin typeface="Helvetica" pitchFamily="2" charset="0"/>
              </a:rPr>
              <a:t>, has a “larger” standard deviation?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A: They can’t be compared!  They have different dimensions, making them </a:t>
            </a:r>
            <a:r>
              <a:rPr lang="en-US" sz="2400" i="1" dirty="0">
                <a:latin typeface="Helvetica" pitchFamily="2" charset="0"/>
              </a:rPr>
              <a:t>incommensurate</a:t>
            </a:r>
            <a:r>
              <a:rPr lang="en-US" sz="2400" dirty="0">
                <a:latin typeface="Helvetica" pitchFamily="2" charset="0"/>
              </a:rPr>
              <a:t>.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Consider: which is larger, 25 miles per hour or 100 pounds?</a:t>
            </a:r>
          </a:p>
        </p:txBody>
      </p:sp>
    </p:spTree>
    <p:extLst>
      <p:ext uri="{BB962C8B-B14F-4D97-AF65-F5344CB8AC3E}">
        <p14:creationId xmlns:p14="http://schemas.microsoft.com/office/powerpoint/2010/main" val="6935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Coefficient of variation</a:t>
            </a:r>
            <a:r>
              <a:rPr lang="en-US" dirty="0"/>
              <a:t>: the ratio of the standard deviation to the mean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Symbolically: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     is the mean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(commonly used notation)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7D293-38E0-6AE2-3E5C-7B40EF019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31" y="3060453"/>
            <a:ext cx="1854200" cy="927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1E73E6-6593-39FA-7C2A-7DC68EF6B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270" y="4576536"/>
            <a:ext cx="25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39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Coefficient of variation</a:t>
            </a:r>
            <a:r>
              <a:rPr lang="en-US" dirty="0"/>
              <a:t>: the ratio of the standard deviation to the mean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834CB-31CC-B460-856E-DE2C5B30B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Q: What are the units of C.V.(X)?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None, or “unitless”: it’s a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nondimensional quantity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Q: Can we meaningfully compare the C.V.s of temp and </a:t>
            </a:r>
            <a:r>
              <a:rPr lang="en-US" dirty="0" err="1"/>
              <a:t>precip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Yes!  Both have the same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physical dimensions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units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making them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commensurate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373147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Coefficient of variation</a:t>
            </a:r>
            <a:r>
              <a:rPr lang="en-US" dirty="0"/>
              <a:t>: the ratio of the standard deviation to the mean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BB5A22-2DE6-C86F-0DA6-072BB5D82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28768"/>
            <a:ext cx="7451677" cy="2108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A5CE2D-C8F0-F183-7880-451E6D979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62979"/>
            <a:ext cx="7451678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6EDB2-120B-088C-FE33-1D60776BEE01}"/>
              </a:ext>
            </a:extLst>
          </p:cNvPr>
          <p:cNvSpPr txBox="1"/>
          <p:nvPr/>
        </p:nvSpPr>
        <p:spPr>
          <a:xfrm>
            <a:off x="8502732" y="2628768"/>
            <a:ext cx="2927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Non-trick Q: based on the C.V., which is more variable!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A: </a:t>
            </a:r>
            <a:r>
              <a:rPr lang="en-US" sz="2400" dirty="0" err="1">
                <a:latin typeface="Helvetica" pitchFamily="2" charset="0"/>
              </a:rPr>
              <a:t>Precip</a:t>
            </a:r>
            <a:r>
              <a:rPr lang="en-US" sz="2400" dirty="0">
                <a:latin typeface="Helvetica" pitchFamily="2" charset="0"/>
              </a:rPr>
              <a:t>, by a lot! 2.83 / 0.33 ≈ 8.6 times larger!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 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Measures of dispersion ✅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Measures of shape: </a:t>
            </a:r>
            <a:r>
              <a:rPr lang="en-US" b="1" dirty="0"/>
              <a:t>skewness, kurtosis</a:t>
            </a:r>
          </a:p>
        </p:txBody>
      </p:sp>
    </p:spTree>
    <p:extLst>
      <p:ext uri="{BB962C8B-B14F-4D97-AF65-F5344CB8AC3E}">
        <p14:creationId xmlns:p14="http://schemas.microsoft.com/office/powerpoint/2010/main" val="3340578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Skewness</a:t>
            </a:r>
            <a:r>
              <a:rPr lang="en-US" dirty="0"/>
              <a:t>:</a:t>
            </a:r>
            <a:r>
              <a:rPr lang="en-US" b="1" dirty="0"/>
              <a:t>                                                        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71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Skewness: </a:t>
            </a:r>
            <a:r>
              <a:rPr lang="en-US" dirty="0"/>
              <a:t>how asymmetric are values about the mean value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756700"/>
            <a:ext cx="10363200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 we’ll come back to that once we’ve covered probability theory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Easiest to express in terms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expected 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Conceptually: do more values fall below (positive skew) or above (negative skew) the mean?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Q: What sign is the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precip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dataset’s skew?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A: positive!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Skewness: </a:t>
            </a:r>
            <a:r>
              <a:rPr lang="en-US" dirty="0"/>
              <a:t>how asymmetric are values about the mean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E9C5-AC92-2F1B-4CD6-A677D29BF061}"/>
              </a:ext>
            </a:extLst>
          </p:cNvPr>
          <p:cNvSpPr txBox="1"/>
          <p:nvPr/>
        </p:nvSpPr>
        <p:spPr>
          <a:xfrm>
            <a:off x="11877" y="6494446"/>
            <a:ext cx="956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https://www.scribbr.com/statistics/skewness/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https://www.scribbr.com/wp-content/uploads/2022/05/Skewness-of-a-distribution-Large.webp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7" name="Picture 3" descr="Skewness of a distribution">
            <a:extLst>
              <a:ext uri="{FF2B5EF4-FFF2-40B4-BE49-F238E27FC236}">
                <a16:creationId xmlns:a16="http://schemas.microsoft.com/office/drawing/2014/main" id="{80E2173E-4C9E-34F2-0E24-E75B1D95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 b="4867"/>
          <a:stretch/>
        </p:blipFill>
        <p:spPr bwMode="auto">
          <a:xfrm>
            <a:off x="0" y="2860656"/>
            <a:ext cx="12192000" cy="25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DF519-9A2C-01EC-C874-6550A4AEE0D2}"/>
              </a:ext>
            </a:extLst>
          </p:cNvPr>
          <p:cNvSpPr txBox="1"/>
          <p:nvPr/>
        </p:nvSpPr>
        <p:spPr>
          <a:xfrm>
            <a:off x="1153921" y="2860656"/>
            <a:ext cx="20505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Positive skew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E49B-B904-75F8-F65F-ED572DF71461}"/>
              </a:ext>
            </a:extLst>
          </p:cNvPr>
          <p:cNvSpPr txBox="1"/>
          <p:nvPr/>
        </p:nvSpPr>
        <p:spPr>
          <a:xfrm>
            <a:off x="5438934" y="2870916"/>
            <a:ext cx="16049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Zero skew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21C3B-78BA-045D-4B50-B9E63C5934C6}"/>
              </a:ext>
            </a:extLst>
          </p:cNvPr>
          <p:cNvSpPr txBox="1"/>
          <p:nvPr/>
        </p:nvSpPr>
        <p:spPr>
          <a:xfrm>
            <a:off x="9278313" y="2860655"/>
            <a:ext cx="21884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Negative skew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A3EB5-9AA9-6296-530E-74E4C5BB8A51}"/>
              </a:ext>
            </a:extLst>
          </p:cNvPr>
          <p:cNvSpPr txBox="1"/>
          <p:nvPr/>
        </p:nvSpPr>
        <p:spPr>
          <a:xfrm rot="16200000">
            <a:off x="-449120" y="3680751"/>
            <a:ext cx="15744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064726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Skewness: </a:t>
            </a:r>
            <a:r>
              <a:rPr lang="en-US" dirty="0"/>
              <a:t>how asymmetric are values about the mean value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7E9C5-AC92-2F1B-4CD6-A677D29BF061}"/>
              </a:ext>
            </a:extLst>
          </p:cNvPr>
          <p:cNvSpPr txBox="1"/>
          <p:nvPr/>
        </p:nvSpPr>
        <p:spPr>
          <a:xfrm>
            <a:off x="11877" y="6411319"/>
            <a:ext cx="942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By Diva Jain -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codeburst.io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/2-important-statistics-terms-you-need-to-know-in-data-science-skewness-and-kurtosis-388fef94eeaa, </a:t>
            </a:r>
          </a:p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CC BY-SA 4.0,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commons.wikimedia.org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/w/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index.php?curid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=84219892,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/wiki/Skewness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EF5E6A-5A50-42AA-8F05-05E2BBA1C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646382"/>
            <a:ext cx="6305261" cy="1371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C072E-1976-E478-4CC4-A6809936E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74535"/>
            <a:ext cx="6305262" cy="1330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614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we’re covering: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Descriptive statistics: what are they, why do we need them?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Measures of central tendency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Measures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1464664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Kurtosis</a:t>
            </a:r>
            <a:r>
              <a:rPr lang="en-US" dirty="0"/>
              <a:t>:</a:t>
            </a:r>
            <a:r>
              <a:rPr lang="en-US" b="1" dirty="0"/>
              <a:t>                                                        </a:t>
            </a:r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3639-926F-3B74-01CB-1DF3DE0B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1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Kurtosis: </a:t>
            </a:r>
            <a:r>
              <a:rPr lang="en-US" dirty="0"/>
              <a:t>how “fat-tailed” a dataset is, combining both directions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756700"/>
            <a:ext cx="10363200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 we’ll come back to that once we’ve covered probability theory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Easiest to express in terms of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expected values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Conceptually: are there lots of values far away from the mean in either direction (large kurtosis) or no (small kurtosis)</a:t>
            </a:r>
          </a:p>
        </p:txBody>
      </p:sp>
    </p:spTree>
    <p:extLst>
      <p:ext uri="{BB962C8B-B14F-4D97-AF65-F5344CB8AC3E}">
        <p14:creationId xmlns:p14="http://schemas.microsoft.com/office/powerpoint/2010/main" val="3078771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Kurtosis: </a:t>
            </a:r>
            <a:r>
              <a:rPr lang="en-US" dirty="0"/>
              <a:t>how “fat-tailed” a dataset is, combining both directions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E4B1D1-7F51-B95A-8B56-51ABC6AD4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6921" y="2285999"/>
            <a:ext cx="5090557" cy="38179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B80E8-1D65-23E3-6921-15FFCFE9B917}"/>
              </a:ext>
            </a:extLst>
          </p:cNvPr>
          <p:cNvSpPr txBox="1"/>
          <p:nvPr/>
        </p:nvSpPr>
        <p:spPr>
          <a:xfrm>
            <a:off x="0" y="6581001"/>
            <a:ext cx="6097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https://en.wikipedia.org/wiki/Kurtosis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2DD0B-9347-8A40-1C7B-93ECB2A4B18B}"/>
              </a:ext>
            </a:extLst>
          </p:cNvPr>
          <p:cNvSpPr txBox="1"/>
          <p:nvPr/>
        </p:nvSpPr>
        <p:spPr>
          <a:xfrm>
            <a:off x="914399" y="3059668"/>
            <a:ext cx="2434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Distributions all with mean=0 and variance=1 but w/ different kurtosis</a:t>
            </a:r>
          </a:p>
        </p:txBody>
      </p:sp>
    </p:spTree>
    <p:extLst>
      <p:ext uri="{BB962C8B-B14F-4D97-AF65-F5344CB8AC3E}">
        <p14:creationId xmlns:p14="http://schemas.microsoft.com/office/powerpoint/2010/main" val="2868088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Kurtosis: </a:t>
            </a:r>
            <a:r>
              <a:rPr lang="en-US" dirty="0"/>
              <a:t>how “fat-tailed” a dataset is, combining both directions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B80E8-1D65-23E3-6921-15FFCFE9B917}"/>
              </a:ext>
            </a:extLst>
          </p:cNvPr>
          <p:cNvSpPr txBox="1"/>
          <p:nvPr/>
        </p:nvSpPr>
        <p:spPr>
          <a:xfrm>
            <a:off x="0" y="6581001"/>
            <a:ext cx="60979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https://en.wikipedia.org/wiki/Kurtosis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729D3-841C-8461-BF7B-590B0BCC1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9" y="2566599"/>
            <a:ext cx="7741832" cy="337700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4751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words, what do you think a “measure of </a:t>
            </a:r>
            <a:r>
              <a:rPr lang="en-US" i="1" dirty="0"/>
              <a:t>central tendency</a:t>
            </a:r>
            <a:r>
              <a:rPr lang="en-US" dirty="0"/>
              <a:t>” would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43200"/>
            <a:ext cx="10234246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Answer: what “typical” values of the dataset look like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Boiled down to a single number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there are different useful meanings of “typical,” and so there are multiple useful measures of central tendency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Are there any that come to your mind?</a:t>
            </a:r>
          </a:p>
        </p:txBody>
      </p:sp>
    </p:spTree>
    <p:extLst>
      <p:ext uri="{BB962C8B-B14F-4D97-AF65-F5344CB8AC3E}">
        <p14:creationId xmlns:p14="http://schemas.microsoft.com/office/powerpoint/2010/main" val="55230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:                                                        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01D474-467B-0238-CB79-98246D656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1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 (a.k.a. average): sum up all values, divide by the total number of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77339-1793-56C7-66B4-F15D9A0C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521" y="4265748"/>
            <a:ext cx="4930815" cy="2071870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N: total number of values</a:t>
            </a:r>
          </a:p>
          <a:p>
            <a:r>
              <a:rPr lang="en-US" dirty="0"/>
              <a:t>Sigma: sum over all values     from 1 to 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(“summation notation”)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FD7EA-4DBE-D6F0-2B7D-449DCD7E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04" y="2727522"/>
            <a:ext cx="3009900" cy="133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1066800" y="2756700"/>
            <a:ext cx="4930815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Symbolically: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where</a:t>
            </a:r>
          </a:p>
          <a:p>
            <a:r>
              <a:rPr lang="en-US" dirty="0"/>
              <a:t>overbar: mean</a:t>
            </a:r>
          </a:p>
          <a:p>
            <a:r>
              <a:rPr lang="en-US" dirty="0" err="1"/>
              <a:t>X_i</a:t>
            </a:r>
            <a:r>
              <a:rPr lang="en-US" dirty="0"/>
              <a:t>: the dataset</a:t>
            </a:r>
          </a:p>
          <a:p>
            <a:r>
              <a:rPr lang="en-US" dirty="0"/>
              <a:t>subscript </a:t>
            </a:r>
            <a:r>
              <a:rPr lang="en-US" dirty="0" err="1"/>
              <a:t>i</a:t>
            </a:r>
            <a:r>
              <a:rPr lang="en-US" dirty="0"/>
              <a:t>: index of individual values</a:t>
            </a:r>
          </a:p>
        </p:txBody>
      </p:sp>
    </p:spTree>
    <p:extLst>
      <p:ext uri="{BB962C8B-B14F-4D97-AF65-F5344CB8AC3E}">
        <p14:creationId xmlns:p14="http://schemas.microsoft.com/office/powerpoint/2010/main" val="27352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9DE4-5D81-4C71-395D-3A98A9CD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b="1" dirty="0"/>
              <a:t>mean</a:t>
            </a:r>
            <a:r>
              <a:rPr lang="en-US" dirty="0"/>
              <a:t> (a.k.a. average): sum up all values, divide by the total number of values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172E9-9948-02C1-B4DE-983E624E188B}"/>
              </a:ext>
            </a:extLst>
          </p:cNvPr>
          <p:cNvSpPr txBox="1">
            <a:spLocks/>
          </p:cNvSpPr>
          <p:nvPr/>
        </p:nvSpPr>
        <p:spPr>
          <a:xfrm>
            <a:off x="914400" y="2743200"/>
            <a:ext cx="9998597" cy="36576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Conceptually: the value such that if every point equaled that value, the sum over all points remained the same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Arguably the most widely used central tendency measure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Extensions/variations: geometric mean; weighted mean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Weighted comes up often in climate: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lat-lon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gridded data, have to weight by surface area of each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gridbox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16229</TotalTime>
  <Words>1933</Words>
  <Application>Microsoft Macintosh PowerPoint</Application>
  <PresentationFormat>Widescreen</PresentationFormat>
  <Paragraphs>279</Paragraphs>
  <Slides>53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Helvetica</vt:lpstr>
      <vt:lpstr>Office Theme 2013 - 2022</vt:lpstr>
      <vt:lpstr>Descriptive statistics </vt:lpstr>
      <vt:lpstr>What we’re covering:</vt:lpstr>
      <vt:lpstr>Recall: we’ll use a dataset of daily weather data from a station in Central Park</vt:lpstr>
      <vt:lpstr>What are descriptive statistics?</vt:lpstr>
      <vt:lpstr>What we’re covering:</vt:lpstr>
      <vt:lpstr>In words, what do you think a “measure of central tendency” would be?</vt:lpstr>
      <vt:lpstr>The mean:                                                        .</vt:lpstr>
      <vt:lpstr>The mean (a.k.a. average): sum up all values, divide by the total number of values</vt:lpstr>
      <vt:lpstr>The mean (a.k.a. average): sum up all values, divide by the total number of values</vt:lpstr>
      <vt:lpstr>The mean (a.k.a. average): sum up all values, divide by the total number of values</vt:lpstr>
      <vt:lpstr>The mean (a.k.a. average): sum up all values, divide by the total number of values</vt:lpstr>
      <vt:lpstr>The median:                                                        .</vt:lpstr>
      <vt:lpstr>The median: sort points in ascending or descending order, then split into two halves</vt:lpstr>
      <vt:lpstr>The median: sort points in ascending or descending order, then split into two halves</vt:lpstr>
      <vt:lpstr>The median: sort points in ascending or descending order, then split into two halves</vt:lpstr>
      <vt:lpstr>The median: sort points in ascending or descending order, then split into two halves</vt:lpstr>
      <vt:lpstr>The mode:                                                        .</vt:lpstr>
      <vt:lpstr>The mode: the value that occurs most frequently in the dataset</vt:lpstr>
      <vt:lpstr>The mode: the value that occurs most frequently in the dataset</vt:lpstr>
      <vt:lpstr>The mode: the value that occurs most frequently in the dataset</vt:lpstr>
      <vt:lpstr>The mode: the value that occurs most frequently in the dataset</vt:lpstr>
      <vt:lpstr>Different measures of central tendency can have similar or very different values</vt:lpstr>
      <vt:lpstr>What we’re covering today:</vt:lpstr>
      <vt:lpstr>The range:                                                        .</vt:lpstr>
      <vt:lpstr>The range: difference between the largest and smallest values</vt:lpstr>
      <vt:lpstr>The range: difference between the largest and smallest values</vt:lpstr>
      <vt:lpstr>The range: difference between the largest and smallest values</vt:lpstr>
      <vt:lpstr>The range: difference between the largest and smallest values</vt:lpstr>
      <vt:lpstr>The interquartile range: difference between the 25th and 75th percentile values</vt:lpstr>
      <vt:lpstr>The interquartile range: difference between the 25th and 75th percentile values</vt:lpstr>
      <vt:lpstr>The interquartile range: difference between the 25th and 75th percentile values</vt:lpstr>
      <vt:lpstr>The variance:                                                        .</vt:lpstr>
      <vt:lpstr>The variance: average of square of differences from the mean</vt:lpstr>
      <vt:lpstr>The variance: average of square of differences from the mean</vt:lpstr>
      <vt:lpstr>The variance: average of square of differences from the mean</vt:lpstr>
      <vt:lpstr>The variance: average of square of differences from the mean</vt:lpstr>
      <vt:lpstr>The standard deviation:                                                        .</vt:lpstr>
      <vt:lpstr>The standard deviation: the square root of the variance</vt:lpstr>
      <vt:lpstr>The standard deviation: the square root of the variance</vt:lpstr>
      <vt:lpstr>The standard deviation: the square root of the variance</vt:lpstr>
      <vt:lpstr>The standard deviation: the square root of the variance</vt:lpstr>
      <vt:lpstr>Coefficient of variation: the ratio of the standard deviation to the mean</vt:lpstr>
      <vt:lpstr>Coefficient of variation: the ratio of the standard deviation to the mean</vt:lpstr>
      <vt:lpstr>Coefficient of variation: the ratio of the standard deviation to the mean</vt:lpstr>
      <vt:lpstr>What we’re covering today:</vt:lpstr>
      <vt:lpstr>Skewness:                                                        .</vt:lpstr>
      <vt:lpstr>Skewness: how asymmetric are values about the mean value</vt:lpstr>
      <vt:lpstr>Skewness: how asymmetric are values about the mean value</vt:lpstr>
      <vt:lpstr>Skewness: how asymmetric are values about the mean value</vt:lpstr>
      <vt:lpstr>Kurtosis:                                                        .</vt:lpstr>
      <vt:lpstr>Kurtosis: how “fat-tailed” a dataset is, combining both directions</vt:lpstr>
      <vt:lpstr>Kurtosis: how “fat-tailed” a dataset is, combining both directions</vt:lpstr>
      <vt:lpstr>Kurtosis: how “fat-tailed” a dataset is, combining both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in the Earth &amp; Atmospheric Sciences</dc:title>
  <dc:creator>Spencer Alan Hill</dc:creator>
  <cp:lastModifiedBy>Spencer A Hill</cp:lastModifiedBy>
  <cp:revision>49</cp:revision>
  <dcterms:created xsi:type="dcterms:W3CDTF">2023-08-21T13:32:13Z</dcterms:created>
  <dcterms:modified xsi:type="dcterms:W3CDTF">2025-09-22T22:36:55Z</dcterms:modified>
</cp:coreProperties>
</file>