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77" r:id="rId3"/>
    <p:sldId id="273" r:id="rId4"/>
    <p:sldId id="282" r:id="rId5"/>
    <p:sldId id="275" r:id="rId6"/>
    <p:sldId id="263" r:id="rId7"/>
    <p:sldId id="267" r:id="rId8"/>
    <p:sldId id="266" r:id="rId9"/>
    <p:sldId id="278" r:id="rId10"/>
    <p:sldId id="281" r:id="rId11"/>
    <p:sldId id="268" r:id="rId12"/>
    <p:sldId id="307" r:id="rId13"/>
    <p:sldId id="271" r:id="rId14"/>
    <p:sldId id="280" r:id="rId15"/>
    <p:sldId id="262" r:id="rId16"/>
    <p:sldId id="269" r:id="rId17"/>
    <p:sldId id="283" r:id="rId18"/>
    <p:sldId id="305" r:id="rId19"/>
    <p:sldId id="308" r:id="rId20"/>
    <p:sldId id="284" r:id="rId21"/>
    <p:sldId id="285" r:id="rId22"/>
    <p:sldId id="287" r:id="rId23"/>
    <p:sldId id="311" r:id="rId24"/>
    <p:sldId id="309" r:id="rId25"/>
    <p:sldId id="310" r:id="rId26"/>
    <p:sldId id="312" r:id="rId27"/>
    <p:sldId id="306" r:id="rId28"/>
    <p:sldId id="289" r:id="rId29"/>
    <p:sldId id="288" r:id="rId30"/>
    <p:sldId id="290" r:id="rId31"/>
    <p:sldId id="291" r:id="rId32"/>
    <p:sldId id="313" r:id="rId33"/>
    <p:sldId id="314" r:id="rId34"/>
    <p:sldId id="294" r:id="rId35"/>
    <p:sldId id="297" r:id="rId36"/>
    <p:sldId id="304" r:id="rId37"/>
    <p:sldId id="295" r:id="rId38"/>
    <p:sldId id="298" r:id="rId39"/>
    <p:sldId id="303" r:id="rId40"/>
    <p:sldId id="296" r:id="rId41"/>
    <p:sldId id="315" r:id="rId42"/>
    <p:sldId id="481" r:id="rId43"/>
    <p:sldId id="482" r:id="rId44"/>
    <p:sldId id="48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31"/>
    <p:restoredTop sz="94583"/>
  </p:normalViewPr>
  <p:slideViewPr>
    <p:cSldViewPr snapToGrid="0">
      <p:cViewPr varScale="1">
        <p:scale>
          <a:sx n="83" d="100"/>
          <a:sy n="83" d="100"/>
        </p:scale>
        <p:origin x="240" y="3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8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021FD-58CC-2F4C-B253-ECFF5457A26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457FC-CCC6-2445-89CB-675E32C0B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8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457FC-CCC6-2445-89CB-675E32C0B4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0DB3-3E77-E14B-8F06-98CDF91BC0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457FC-CCC6-2445-89CB-675E32C0B4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2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457FC-CCC6-2445-89CB-675E32C0B4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4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457FC-CCC6-2445-89CB-675E32C0B4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6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457FC-CCC6-2445-89CB-675E32C0B4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6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457FC-CCC6-2445-89CB-675E32C0B4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7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457FC-CCC6-2445-89CB-675E32C0B4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13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0DB3-3E77-E14B-8F06-98CDF91BC0D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39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00DB3-3E77-E14B-8F06-98CDF91BC0D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1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08C98-BCC8-8287-D00A-EFFD9D6C3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914400"/>
            <a:ext cx="105156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4B349-32C0-3BCF-09F2-6A84BDD6F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6576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4B286-DDFE-ADA3-B3E5-BFF4D45E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C10C-76F1-EB10-89D0-69ADEB69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3FAE7-FEBA-589B-EF33-44FE79C7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2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9A86C-AE68-739F-791B-DEE4A28B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4DB6F-59C5-ED84-6D36-B5630B8B2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054D2-74A9-73BB-0FDD-A4EB72263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CDDF5-3467-1E66-EA4A-6F0C803A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0D16F-B9D7-36EF-D074-29A011BA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0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8CBF-12BC-16D3-3905-0AC9C9223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CD947-06E0-9D11-7608-252BA3FC5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FB25A-3807-703B-124E-3041B45E4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B5A98-AF17-C7E4-1C9E-345FF9B7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EDF90-F4FF-C097-98BC-1F31E8C3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A20FD-BD32-2C50-4D21-E0095B8B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93E87-EF6F-C0CD-E894-2B62844F8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E0573-EA2A-34B9-C57F-60D49BC7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B97ED-5D7E-2EC3-44CD-4E387C4D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499F-0BBA-3E33-CE1D-3FEA55B2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5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9C92-7B2F-1A42-36D7-B231AA9C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2A126-3275-3C8E-6A96-2D1D463B6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373C5-835E-F2AC-27CE-5C8ACBB6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D3116-F4EB-7341-2DCF-DC275E8F2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250D-A20A-A6C1-7AF4-0053436F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2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A7D40-8BDA-7B43-D518-1FE0A1D5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5099C-2CA4-7353-B6CA-13B99D681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BC383-A1B3-C8CA-7473-E34E58920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597A1-2DFF-9CAD-C441-28156141C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AB76D-0433-EA66-D24A-A6494969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E3621-C422-652B-17E1-B171C74F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9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A691-1596-651D-1DAE-B3174B10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AB1A6-64E4-880E-B2AE-233F41410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987BA-9CAF-3D0C-81D9-3DB19AAE9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7254-B135-93F7-872D-1D07E46E2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59198-49B7-DCEE-5D25-EB619FBC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E5405-DBAD-CB05-BE54-FAA1B427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0819D-07C6-20F0-E3D4-BF736B7A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663A17-AFAB-9122-6FA1-98444AC6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6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34F0-A099-B544-FB17-2DE28B8C6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A3A7B-3FB5-F01D-2B08-0E90027D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DE4C1-5109-5D9E-662B-3B05CC02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3CECF-6C26-7811-5430-FB801E8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6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2738C-D1B5-6244-D7E0-1C0B7F119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75AA9-80B4-95E6-DA7C-879922C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77BFF-1F2A-665F-B8A8-0F8EAA4C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9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2064-F3F7-E22C-D021-4A1A35B2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D279A-251E-6492-3919-90FF249BD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31470-D5F4-4A5F-8F66-8DB91BBA3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3EF56-52E5-1A53-B9BC-27F09507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05809-F775-522F-86F5-0CC550638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0FF91-3476-5FFB-E05A-0779F95E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2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2294-1AF2-2A1C-7FD6-EAAA8418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4657D-040D-3191-4B97-8AA81AA81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47D77-264C-8897-1742-4CFB2ACC1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9865E-3AC6-C8BA-7F36-7253B791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AACEE-E2C2-628D-5CD8-9B592C81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D989B-F258-3D63-A518-1AD95724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06845-AE49-EC1D-6051-58A6BB01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399"/>
            <a:ext cx="10515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ECCF3-DBDA-1286-8A6E-928F8EB7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743200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872C5-F1D7-2993-B1F6-EC0C4D134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A49E4-EF0F-DD4F-9523-E1E9E1AA5371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F45E7-D9A3-4E75-7003-2DB35744A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5CB96-A590-0633-E10C-45D612121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2442-82E0-014F-95D0-87D437CC6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8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yquote.com/quotes/brian_odriscoll_68003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ther.gov/wrh/Climate?wfo=okx" TargetMode="External"/><Relationship Id="rId2" Type="http://schemas.openxmlformats.org/officeDocument/2006/relationships/hyperlink" Target="https://www.weather.gov/okx/centralparkhistorica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xweather.com/weather-news/new-york-city-arguably-has-the-most-unique-weather-observations-in-america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quoteinvestigator.com/2014/03/22/stand-there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ytimes.com/1983/12/31/nyregion/city-s-rain-83-record-is-in-doubt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40F3-0DC9-900C-50AA-FA4445BD2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431" y="1122363"/>
            <a:ext cx="10093569" cy="2387600"/>
          </a:xfrm>
        </p:spPr>
        <p:txBody>
          <a:bodyPr>
            <a:normAutofit/>
          </a:bodyPr>
          <a:lstStyle/>
          <a:p>
            <a:r>
              <a:rPr lang="en-US" dirty="0"/>
              <a:t>Numeracy and data cleaning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58D28-989B-EC1A-CF4A-6C1027E39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431" y="4079875"/>
            <a:ext cx="105156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Lecture 01</a:t>
            </a:r>
          </a:p>
          <a:p>
            <a:r>
              <a:rPr lang="en-US" dirty="0"/>
              <a:t>EAS 42000 / EAS A4200 </a:t>
            </a:r>
          </a:p>
          <a:p>
            <a:r>
              <a:rPr lang="en-US" dirty="0"/>
              <a:t>September 8, 2025</a:t>
            </a:r>
          </a:p>
        </p:txBody>
      </p:sp>
    </p:spTree>
    <p:extLst>
      <p:ext uri="{BB962C8B-B14F-4D97-AF65-F5344CB8AC3E}">
        <p14:creationId xmlns:p14="http://schemas.microsoft.com/office/powerpoint/2010/main" val="2050857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C2A6-B1A8-55B7-FD46-90FAA59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Numeracy example: a severe, damaging storm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0EFA-E034-D1F4-5712-356705C8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More numerate claim (why?):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“The best estimate is an increase in the peak hourly rainfall accumulation of 20% due to climate change, with a 95% confidence interval of -5 to +35%.”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6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C2A6-B1A8-55B7-FD46-90FAA59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Numeracy example: a severe, damaging storm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0EFA-E034-D1F4-5712-356705C8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More numerate claim (why?):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“The best estimate is an increase in the peak hourly rainfall accumulation of 20% due to climate change, with a 95% confidence interval of -5 to +35%.”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Better because it accounts for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uncertainty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8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C2A6-B1A8-55B7-FD46-90FAA59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Numeracy example: a severe, damaging storm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0EFA-E034-D1F4-5712-356705C8E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43200"/>
            <a:ext cx="10515600" cy="3673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“The best estimate is an increase in the peak hourly rainfall accumulation of 20% due to climate change, with a 95% confidence interval of -5 to +35%.”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Consider two other cases…very different what you can do with each!: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en-US" dirty="0"/>
              <a:t>increase of 20%, with 95% CI of -50 to +100%.”</a:t>
            </a:r>
          </a:p>
          <a:p>
            <a:pPr marL="0" indent="0">
              <a:buNone/>
            </a:pPr>
            <a:r>
              <a:rPr lang="en-US" dirty="0"/>
              <a:t>- increase of 20%, with 95% CI of +18 to +22%.”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61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C2A6-B1A8-55B7-FD46-90FAA59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Numeracy example: a severe, damaging storm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0EFA-E034-D1F4-5712-356705C8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Even better (why?):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best estimate is an increase in the peak hourly rainfall accumulation of 20% due to climate change, with a 95% confidence interval of -5 to +35% </a:t>
            </a:r>
            <a:r>
              <a:rPr lang="en-US" i="1" dirty="0"/>
              <a:t>based on computer simulations of this event run either with the effect on greenhouse gases and other fields by human activities included or not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3940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C2A6-B1A8-55B7-FD46-90FAA59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Numeracy example: a severe, damaging storm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0EFA-E034-D1F4-5712-356705C8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Even better </a:t>
            </a:r>
            <a:r>
              <a:rPr lang="en-US" b="1" dirty="0"/>
              <a:t>(quantitative, uncertainty, and </a:t>
            </a:r>
            <a:r>
              <a:rPr lang="en-US" b="1" i="1" dirty="0"/>
              <a:t>methodology</a:t>
            </a:r>
            <a:r>
              <a:rPr lang="en-US" b="1" dirty="0"/>
              <a:t>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best estimate is an increase in the peak hourly rainfall accumulation of 20% due to climate change, with a 95% confidence interval of -5 to +35% </a:t>
            </a:r>
            <a:r>
              <a:rPr lang="en-US" i="1" dirty="0"/>
              <a:t>based on computer simulations of this event run either with the effect on greenhouse gases and other fields by human activities included or not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25529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“There are three </a:t>
            </a:r>
            <a:r>
              <a:rPr lang="en-US" b="1" dirty="0"/>
              <a:t>kinds of lies</a:t>
            </a:r>
            <a:r>
              <a:rPr lang="en-US" dirty="0"/>
              <a:t>: lies, damned lies, and </a:t>
            </a:r>
            <a:r>
              <a:rPr lang="en-US" b="1" dirty="0"/>
              <a:t>statistics</a:t>
            </a:r>
            <a:r>
              <a:rPr lang="en-US" dirty="0"/>
              <a:t>.” --Mark Twain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applies most obviously to </a:t>
            </a:r>
            <a:r>
              <a:rPr lang="en-US" i="1" dirty="0"/>
              <a:t>deliberate misinformation</a:t>
            </a:r>
            <a:r>
              <a:rPr lang="en-US" dirty="0"/>
              <a:t>: presenting data in a misleading way in order promote a particular agenda or narrative.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misconduct, plain and simple.  You should </a:t>
            </a:r>
            <a:r>
              <a:rPr lang="en-US" b="1" dirty="0"/>
              <a:t>never</a:t>
            </a:r>
            <a:r>
              <a:rPr lang="en-US" dirty="0"/>
              <a:t> do this.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Or, even worse, fraud: altering or making up data to get the result you want</a:t>
            </a:r>
          </a:p>
        </p:txBody>
      </p:sp>
    </p:spTree>
    <p:extLst>
      <p:ext uri="{BB962C8B-B14F-4D97-AF65-F5344CB8AC3E}">
        <p14:creationId xmlns:p14="http://schemas.microsoft.com/office/powerpoint/2010/main" val="324162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“There are three </a:t>
            </a:r>
            <a:r>
              <a:rPr lang="en-US" b="1" dirty="0"/>
              <a:t>kinds of lies</a:t>
            </a:r>
            <a:r>
              <a:rPr lang="en-US" dirty="0"/>
              <a:t>: lies, damned lies, and </a:t>
            </a:r>
            <a:r>
              <a:rPr lang="en-US" b="1" dirty="0"/>
              <a:t>statistics</a:t>
            </a:r>
            <a:r>
              <a:rPr lang="en-US" dirty="0"/>
              <a:t>.” --Mark Twain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But there are subtler forms of deceit, often to your own self, such as: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Having a pre-determined narrative/theory/explanation, and only looking for that in your data</a:t>
            </a:r>
          </a:p>
          <a:p>
            <a:pPr>
              <a:buFontTx/>
              <a:buChar char="-"/>
            </a:pPr>
            <a:r>
              <a:rPr lang="en-US" dirty="0"/>
              <a:t>“p hacking” etc.: monkeying around with your methods to meet some specified measure of “statistical significance”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30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Another quote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“Knowledge is knowing that a tomato is a fruit.  Wisdom is knowing not to put it in a fruit salad.”  -Brian O’Driscoll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Food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for thought: what’s the tomato, what’s the fruit salad when it comes to quantitative data analysis?)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DE79E-BA23-063C-1F87-3D4A76CBFE85}"/>
              </a:ext>
            </a:extLst>
          </p:cNvPr>
          <p:cNvSpPr txBox="1"/>
          <p:nvPr/>
        </p:nvSpPr>
        <p:spPr>
          <a:xfrm>
            <a:off x="0" y="6488668"/>
            <a:ext cx="640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https://www.brainyquote.com/quotes/brian_odriscoll_680037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5560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Numeracy in general ✅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The Central Park weather station dataset</a:t>
            </a:r>
          </a:p>
        </p:txBody>
      </p:sp>
    </p:spTree>
    <p:extLst>
      <p:ext uri="{BB962C8B-B14F-4D97-AF65-F5344CB8AC3E}">
        <p14:creationId xmlns:p14="http://schemas.microsoft.com/office/powerpoint/2010/main" val="2521290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We’ll use a dataset of daily weather data from a station in Central Park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1A1068-A302-E163-821C-057F51805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5783" y="2844463"/>
            <a:ext cx="2024518" cy="269935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C4807F-EC63-4D67-42A4-3267FF4D9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3734"/>
            <a:ext cx="4752479" cy="26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32AA9C-4495-D20F-E6C7-453D42BED90E}"/>
              </a:ext>
            </a:extLst>
          </p:cNvPr>
          <p:cNvSpPr txBox="1"/>
          <p:nvPr/>
        </p:nvSpPr>
        <p:spPr>
          <a:xfrm>
            <a:off x="914400" y="5543821"/>
            <a:ext cx="77572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www.foxweather.com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/weather-news/new-york-city-arguably-has-the-most-unique-weather-observations-in-america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86012A-21F7-325E-A94B-EBC961433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224" y="2143967"/>
            <a:ext cx="3638749" cy="33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6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b="1" dirty="0"/>
              <a:t>Numeracy in general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The Central Park weather station dataset</a:t>
            </a:r>
          </a:p>
        </p:txBody>
      </p:sp>
    </p:spTree>
    <p:extLst>
      <p:ext uri="{BB962C8B-B14F-4D97-AF65-F5344CB8AC3E}">
        <p14:creationId xmlns:p14="http://schemas.microsoft.com/office/powerpoint/2010/main" val="3234970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We’ll use a dataset of daily weather data from a station in Central Park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Official National Weather Service site: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https://www.weather.gov/okx/centralparkhistorical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One of several official NWS observing stations in the NYC area: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https://www.weather.gov/wrh/Climate?wfo=okx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91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We’ll use a dataset of daily weather data from a station in Central Park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Hourly record of: wind, weather description, temperature, dew point temperature, relative humidity, wind chill or heat index, atmospheric pressure, and rainfall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Record spans from January 1, 1869 to today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We’ll use daily averages from 1869 through September 2023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54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We’ll use a dataset of daily weather data from a station in Central Park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more, see this fun article: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https://www.foxweather.com/weather-news/new-york-city-arguably-has-the-most-unique-weather-observations-in-america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201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399"/>
            <a:ext cx="5181600" cy="4510008"/>
          </a:xfrm>
        </p:spPr>
        <p:txBody>
          <a:bodyPr>
            <a:normAutofit/>
          </a:bodyPr>
          <a:lstStyle/>
          <a:p>
            <a:r>
              <a:rPr lang="en-US" dirty="0"/>
              <a:t>This is the most famous weather station in the world (to my 4-year-old daughter)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3F44E-9AC3-3CAC-0F1E-DFA8A200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8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is the most famous weather station in the world (to my 4-year-old daughter)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01526-0432-8A38-A5CA-C0950A56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7916" r="4407" b="7112"/>
          <a:stretch/>
        </p:blipFill>
        <p:spPr>
          <a:xfrm rot="5400000">
            <a:off x="629320" y="3183264"/>
            <a:ext cx="3963688" cy="2773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FEB595-C356-9764-268D-A1B3100560BB}"/>
              </a:ext>
            </a:extLst>
          </p:cNvPr>
          <p:cNvSpPr txBox="1"/>
          <p:nvPr/>
        </p:nvSpPr>
        <p:spPr>
          <a:xfrm>
            <a:off x="4355024" y="3233174"/>
            <a:ext cx="707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Jack and Annie get transported to NYC in 1938 and must free the unicorn from the tapestries at the Cloisters museum from their spell</a:t>
            </a:r>
          </a:p>
          <a:p>
            <a:endParaRPr lang="en-US" sz="2800" dirty="0"/>
          </a:p>
          <a:p>
            <a:r>
              <a:rPr lang="en-US" sz="2800" dirty="0"/>
              <a:t>Along the way….</a:t>
            </a:r>
          </a:p>
        </p:txBody>
      </p:sp>
    </p:spTree>
    <p:extLst>
      <p:ext uri="{BB962C8B-B14F-4D97-AF65-F5344CB8AC3E}">
        <p14:creationId xmlns:p14="http://schemas.microsoft.com/office/powerpoint/2010/main" val="102931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EC63E7-D3DE-B5F6-D835-99569FC69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1" r="4463" b="15850"/>
          <a:stretch/>
        </p:blipFill>
        <p:spPr>
          <a:xfrm rot="5400000">
            <a:off x="647699" y="1561454"/>
            <a:ext cx="6551910" cy="3735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3E08C-61B4-D03D-95B2-622B6B157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2" b="13440"/>
          <a:stretch/>
        </p:blipFill>
        <p:spPr>
          <a:xfrm rot="5400000">
            <a:off x="5181600" y="1561454"/>
            <a:ext cx="6858000" cy="37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4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049DA-0286-EDE8-37C1-DCAEA3BA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80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/>
              <a:t>In 1920 the instruments were moved from their original location to the current one at Belvedere Castle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might that matter?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62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1920 the instruments were moved from their original location to the current one at Belvedere Castle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B5280-E4ED-8488-E589-E10905C270C7}"/>
              </a:ext>
            </a:extLst>
          </p:cNvPr>
          <p:cNvSpPr txBox="1"/>
          <p:nvPr/>
        </p:nvSpPr>
        <p:spPr>
          <a:xfrm>
            <a:off x="914400" y="3429000"/>
            <a:ext cx="10433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Conditions won’t be identical in the two locations, potentially creating a spurious jump (“discontinuity”) in the timeseries</a:t>
            </a:r>
          </a:p>
        </p:txBody>
      </p:sp>
    </p:spTree>
    <p:extLst>
      <p:ext uri="{BB962C8B-B14F-4D97-AF65-F5344CB8AC3E}">
        <p14:creationId xmlns:p14="http://schemas.microsoft.com/office/powerpoint/2010/main" val="3022166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how a dataset was produced should be “Step Zero” of any data analysis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That kind of “metadata” (data about data) isn’t just for fun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you get a new dataset, it’s always tempting to dive right in, making plots, computing statistics,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how to interpret any plot or quantity you derive from a dataset depends on the nature of that dataset itself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/>
              <a:t>What do the following questions have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To what extent are extreme rainfall events in New York City becoming more frequent, how much of that is caused by climate change?</a:t>
            </a:r>
          </a:p>
          <a:p>
            <a:endParaRPr lang="en-US" dirty="0"/>
          </a:p>
          <a:p>
            <a:r>
              <a:rPr lang="en-US" dirty="0"/>
              <a:t>What is the relationship between air pollution and child asthma?  Is it the same in Harlem as in the Upper East Side?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34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how a dataset was produced should be “Step Zero” of any data analysis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“Don’t just do something…stand there!”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https://quoteinvestigator.com/2014/03/22/stand-there/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part of the </a:t>
            </a:r>
            <a:r>
              <a:rPr lang="en-US" b="1" dirty="0"/>
              <a:t>numerate</a:t>
            </a:r>
            <a:r>
              <a:rPr lang="en-US" dirty="0"/>
              <a:t> mindset we’re trying to build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Being able to crunching the numbers AND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understand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them, which requires knowing some context about the dataset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18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how a dataset was produced should be “Step Zero” of any data analysis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 such, in your final project, an important section of the written report will be describing your chosen dataset in this fashion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identifying how that influences your interpretation of your subsequent analyses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56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then, how much do you trust the values, especially the extreme ones?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43200"/>
            <a:ext cx="10515600" cy="3781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https://www.nytimes.com/1983/12/31/nyregion/city-s-rain-83-record-is-in-doubt.html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still the data hosted online includes the 1983 rainfall values!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When you know data has a problem, but not precisely how to fix it, what do you do?  No single right answer.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Summer undergrad interns in 2024 re-discovered this!</a:t>
            </a:r>
          </a:p>
        </p:txBody>
      </p:sp>
    </p:spTree>
    <p:extLst>
      <p:ext uri="{BB962C8B-B14F-4D97-AF65-F5344CB8AC3E}">
        <p14:creationId xmlns:p14="http://schemas.microsoft.com/office/powerpoint/2010/main" val="920836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issue: “trace” snow and rainfall recordings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43200"/>
            <a:ext cx="10515600" cy="3781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Switch to </a:t>
            </a:r>
            <a:r>
              <a:rPr lang="en-US" dirty="0" err="1"/>
              <a:t>Jupyterlab</a:t>
            </a:r>
            <a:r>
              <a:rPr lang="en-US" dirty="0"/>
              <a:t> for this…</a:t>
            </a:r>
          </a:p>
        </p:txBody>
      </p:sp>
    </p:spTree>
    <p:extLst>
      <p:ext uri="{BB962C8B-B14F-4D97-AF65-F5344CB8AC3E}">
        <p14:creationId xmlns:p14="http://schemas.microsoft.com/office/powerpoint/2010/main" val="2315702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that said, let’s (finally) go ahead and plot the Central Park rainfall timeseries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43200"/>
            <a:ext cx="4278923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things do you see that interest you or could  potentially be important?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Think/pair/share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4866F-93E1-8DF8-68D1-C7AB7290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1" y="2389777"/>
            <a:ext cx="5394569" cy="43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94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74866F-93E1-8DF8-68D1-C7AB7290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02630"/>
            <a:ext cx="8102601" cy="65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0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7F01D2-618E-020A-1C51-CF21422FF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007" y="127322"/>
            <a:ext cx="7919110" cy="65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2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now the same for the daily average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43200"/>
            <a:ext cx="4278923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things do you see that interest you or could  potentially be important?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Think/pair/share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06B59-4F66-CA78-A891-DDDDEA95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23" y="1972704"/>
            <a:ext cx="5931877" cy="47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0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A06B59-4F66-CA78-A891-DDDDEA95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88" y="154882"/>
            <a:ext cx="8236135" cy="654823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30D92DA-58D8-331C-4768-A068748282EB}"/>
              </a:ext>
            </a:extLst>
          </p:cNvPr>
          <p:cNvSpPr/>
          <p:nvPr/>
        </p:nvSpPr>
        <p:spPr>
          <a:xfrm>
            <a:off x="2592729" y="5092861"/>
            <a:ext cx="1041721" cy="162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6DA95-3E81-DC22-85AC-67A1AFF567D0}"/>
              </a:ext>
            </a:extLst>
          </p:cNvPr>
          <p:cNvSpPr txBox="1"/>
          <p:nvPr/>
        </p:nvSpPr>
        <p:spPr>
          <a:xfrm>
            <a:off x="237341" y="5007399"/>
            <a:ext cx="2691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Do you think these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circled</a:t>
            </a:r>
            <a:r>
              <a:rPr lang="en-US" sz="2400" dirty="0">
                <a:latin typeface="Helvetica" pitchFamily="2" charset="0"/>
              </a:rPr>
              <a:t> values are “real”?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E699C-62C2-C280-0861-ED103601DC69}"/>
              </a:ext>
            </a:extLst>
          </p:cNvPr>
          <p:cNvSpPr txBox="1"/>
          <p:nvPr/>
        </p:nvSpPr>
        <p:spPr>
          <a:xfrm>
            <a:off x="9917723" y="4638067"/>
            <a:ext cx="1919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A: They’re almost certainly artifacts…what might be the cause?</a:t>
            </a:r>
          </a:p>
        </p:txBody>
      </p:sp>
    </p:spTree>
    <p:extLst>
      <p:ext uri="{BB962C8B-B14F-4D97-AF65-F5344CB8AC3E}">
        <p14:creationId xmlns:p14="http://schemas.microsoft.com/office/powerpoint/2010/main" val="26871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8823D-C17C-E8DD-55BF-7F923083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541" y="169680"/>
            <a:ext cx="8183593" cy="668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2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/>
              <a:t>What do the following questions have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Answer: they can only meaningfully answered using statistics!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Why?  The answers are not black and white.  In fact there is no single objectively “true” answer.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27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These plots definitely beat just printing out the values, but they’re still too much!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43200"/>
            <a:ext cx="10234246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ultimately need to boil them down to individual numbers (</a:t>
            </a:r>
            <a:r>
              <a:rPr lang="en-US" i="1" dirty="0"/>
              <a:t>scalars</a:t>
            </a:r>
            <a:r>
              <a:rPr lang="en-US" dirty="0"/>
              <a:t>) or small sets of numbers that human beings can digest</a:t>
            </a:r>
          </a:p>
        </p:txBody>
      </p:sp>
    </p:spTree>
    <p:extLst>
      <p:ext uri="{BB962C8B-B14F-4D97-AF65-F5344CB8AC3E}">
        <p14:creationId xmlns:p14="http://schemas.microsoft.com/office/powerpoint/2010/main" val="2848051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Numeracy in general ✅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 Central Park weather station dataset ✅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Real-world data </a:t>
            </a:r>
            <a:r>
              <a:rPr lang="en-US" b="1" dirty="0" err="1"/>
              <a:t>inspection+cleaning</a:t>
            </a:r>
            <a:r>
              <a:rPr lang="en-US" b="1" dirty="0"/>
              <a:t> example from published literature</a:t>
            </a:r>
          </a:p>
        </p:txBody>
      </p:sp>
    </p:spTree>
    <p:extLst>
      <p:ext uri="{BB962C8B-B14F-4D97-AF65-F5344CB8AC3E}">
        <p14:creationId xmlns:p14="http://schemas.microsoft.com/office/powerpoint/2010/main" val="3023613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30F7-400E-848B-9841-71ED77F0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955"/>
            <a:ext cx="105156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Daily rainfall dataset for India has been used to look at long term trends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4DFF4-C6D3-B548-6FE2-BDF40F8A5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64" y="1905000"/>
            <a:ext cx="4051197" cy="4776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30F3BF-C0E4-9C5F-1BA4-CB2DC900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138" y="2143474"/>
            <a:ext cx="5533141" cy="11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0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30F7-400E-848B-9841-71ED77F0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955"/>
            <a:ext cx="105156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…but there are places where the dat</a:t>
            </a:r>
            <a:r>
              <a:rPr lang="en-US" dirty="0"/>
              <a:t>a is clearly corrupted that people haven’t realized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4DFF4-C6D3-B548-6FE2-BDF40F8A5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64" y="1905000"/>
            <a:ext cx="4051197" cy="477668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01DFBB-487D-F41B-A47B-C15099B9A0BE}"/>
              </a:ext>
            </a:extLst>
          </p:cNvPr>
          <p:cNvSpPr/>
          <p:nvPr/>
        </p:nvSpPr>
        <p:spPr>
          <a:xfrm>
            <a:off x="3276599" y="3276600"/>
            <a:ext cx="990601" cy="914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9B424-78E5-437D-0490-3E8A6F7C5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35"/>
          <a:stretch/>
        </p:blipFill>
        <p:spPr>
          <a:xfrm>
            <a:off x="4872741" y="3442740"/>
            <a:ext cx="4902200" cy="329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9807A-8B5B-88DE-34EF-09A22E9A1684}"/>
              </a:ext>
            </a:extLst>
          </p:cNvPr>
          <p:cNvSpPr txBox="1"/>
          <p:nvPr/>
        </p:nvSpPr>
        <p:spPr>
          <a:xfrm>
            <a:off x="5486400" y="3647013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Daily rainfall, 91.375E, 25.375N,</a:t>
            </a:r>
          </a:p>
          <a:p>
            <a:r>
              <a:rPr lang="en-US" dirty="0"/>
              <a:t>in IMD 0.25 dataset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857E4-DAC8-C199-F99F-E030225A072B}"/>
              </a:ext>
            </a:extLst>
          </p:cNvPr>
          <p:cNvSpPr txBox="1"/>
          <p:nvPr/>
        </p:nvSpPr>
        <p:spPr>
          <a:xfrm>
            <a:off x="9713574" y="3831679"/>
            <a:ext cx="20490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context, rest of domain, across all monsoonal India </a:t>
            </a:r>
            <a:r>
              <a:rPr lang="en-US" dirty="0" err="1"/>
              <a:t>gridpoints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Daily max = 803.9 mm/day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00242-FE6E-39E7-550B-058F5C094153}"/>
              </a:ext>
            </a:extLst>
          </p:cNvPr>
          <p:cNvSpPr txBox="1"/>
          <p:nvPr/>
        </p:nvSpPr>
        <p:spPr>
          <a:xfrm>
            <a:off x="7296144" y="2503951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not a real physical signal</a:t>
            </a:r>
          </a:p>
          <a:p>
            <a:r>
              <a:rPr lang="en-US" dirty="0"/>
              <a:t>…it is corrupted data!</a:t>
            </a:r>
          </a:p>
        </p:txBody>
      </p:sp>
    </p:spTree>
    <p:extLst>
      <p:ext uri="{BB962C8B-B14F-4D97-AF65-F5344CB8AC3E}">
        <p14:creationId xmlns:p14="http://schemas.microsoft.com/office/powerpoint/2010/main" val="6381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6EF4FD-E8F0-4D75-8F2F-A4E2002B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31" y="291217"/>
            <a:ext cx="11092912" cy="62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1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</a:t>
            </a:r>
            <a:r>
              <a:rPr lang="en-US" i="1" dirty="0"/>
              <a:t>statistical methods</a:t>
            </a:r>
            <a:r>
              <a:rPr lang="en-US" dirty="0"/>
              <a:t>, and why do we need them in Earth &amp; Atmospheric Sciences?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with careful analysis using statistical techniques, we can provide reasonable answers to them and many more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 decisions by individuals and society can ultimately be informed (and improved) by using those answers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Whether to pack an umbrella, how to design subway entrances,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7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Perhaps even more than building up a “toolbox” of techniques, we want to develop a </a:t>
            </a:r>
            <a:r>
              <a:rPr lang="en-US" i="1" dirty="0"/>
              <a:t>state of mind</a:t>
            </a:r>
            <a:r>
              <a:rPr lang="en-US" dirty="0"/>
              <a:t> for quantitative data 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central part of this is </a:t>
            </a:r>
            <a:r>
              <a:rPr lang="en-US" b="1" dirty="0"/>
              <a:t>numeracy</a:t>
            </a:r>
            <a:r>
              <a:rPr lang="en-US" dirty="0"/>
              <a:t>: the ability to assess not just the </a:t>
            </a:r>
            <a:r>
              <a:rPr lang="en-US" i="1" dirty="0"/>
              <a:t>sign</a:t>
            </a:r>
            <a:r>
              <a:rPr lang="en-US" dirty="0"/>
              <a:t> (increasing/decreasing, more/less) but the </a:t>
            </a:r>
            <a:r>
              <a:rPr lang="en-US" i="1" dirty="0"/>
              <a:t>magnitudes</a:t>
            </a:r>
            <a:r>
              <a:rPr lang="en-US" dirty="0"/>
              <a:t> of different quantities that come up</a:t>
            </a:r>
          </a:p>
        </p:txBody>
      </p:sp>
    </p:spTree>
    <p:extLst>
      <p:ext uri="{BB962C8B-B14F-4D97-AF65-F5344CB8AC3E}">
        <p14:creationId xmlns:p14="http://schemas.microsoft.com/office/powerpoint/2010/main" val="284279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DE4-5D81-4C71-395D-3A98A9CD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77339-1793-56C7-66B4-F15D9A0C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Literacy</a:t>
            </a:r>
            <a:r>
              <a:rPr lang="en-US" dirty="0"/>
              <a:t>: the ability to comprehend claims consisting of </a:t>
            </a:r>
            <a:r>
              <a:rPr lang="en-US" i="1" dirty="0"/>
              <a:t>words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Numeracy</a:t>
            </a:r>
            <a:r>
              <a:rPr lang="en-US" dirty="0"/>
              <a:t>: the ability to comprehend claims involving </a:t>
            </a:r>
            <a:r>
              <a:rPr lang="en-US" b="1" dirty="0"/>
              <a:t>numbers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C2A6-B1A8-55B7-FD46-90FAA59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Numeracy example: a severe, damaging storm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0EFA-E034-D1F4-5712-356705C8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Non-numerate claims (why?):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storm was caused by climate change.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storm was not caused by climate change.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5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C2A6-B1A8-55B7-FD46-90FAA59E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Numeracy example: a severe, damaging storm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0EFA-E034-D1F4-5712-356705C8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Non-numerate claims: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storm was caused by climate change.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storm was not caused by climate change.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Partially numerate claim (why?): The storm was 20% stronger because of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281664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16153</TotalTime>
  <Words>1741</Words>
  <Application>Microsoft Macintosh PowerPoint</Application>
  <PresentationFormat>Widescreen</PresentationFormat>
  <Paragraphs>180</Paragraphs>
  <Slides>44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Helvetica</vt:lpstr>
      <vt:lpstr>Office Theme 2013 - 2022</vt:lpstr>
      <vt:lpstr>Numeracy and data cleaning</vt:lpstr>
      <vt:lpstr>Today:</vt:lpstr>
      <vt:lpstr>What do the following questions have in common?</vt:lpstr>
      <vt:lpstr>What do the following questions have in common?</vt:lpstr>
      <vt:lpstr>What are statistical methods, and why do we need them in Earth &amp; Atmospheric Sciences?</vt:lpstr>
      <vt:lpstr>Numeracy</vt:lpstr>
      <vt:lpstr>Numeracy</vt:lpstr>
      <vt:lpstr>Numeracy example: a severe, damaging storm and climate change</vt:lpstr>
      <vt:lpstr>Numeracy example: a severe, damaging storm and climate change</vt:lpstr>
      <vt:lpstr>Numeracy example: a severe, damaging storm and climate change</vt:lpstr>
      <vt:lpstr>Numeracy example: a severe, damaging storm and climate change</vt:lpstr>
      <vt:lpstr>Numeracy example: a severe, damaging storm and climate change</vt:lpstr>
      <vt:lpstr>Numeracy example: a severe, damaging storm and climate change</vt:lpstr>
      <vt:lpstr>Numeracy example: a severe, damaging storm and climate change</vt:lpstr>
      <vt:lpstr>“There are three kinds of lies: lies, damned lies, and statistics.” --Mark Twain</vt:lpstr>
      <vt:lpstr>“There are three kinds of lies: lies, damned lies, and statistics.” --Mark Twain</vt:lpstr>
      <vt:lpstr>Another quote</vt:lpstr>
      <vt:lpstr>Today:</vt:lpstr>
      <vt:lpstr>We’ll use a dataset of daily weather data from a station in Central Park</vt:lpstr>
      <vt:lpstr>We’ll use a dataset of daily weather data from a station in Central Park</vt:lpstr>
      <vt:lpstr>We’ll use a dataset of daily weather data from a station in Central Park</vt:lpstr>
      <vt:lpstr>We’ll use a dataset of daily weather data from a station in Central Park</vt:lpstr>
      <vt:lpstr>This is the most famous weather station in the world (to my 4-year-old daughter)</vt:lpstr>
      <vt:lpstr>This is the most famous weather station in the world (to my 4-year-old daughter)</vt:lpstr>
      <vt:lpstr>PowerPoint Presentation</vt:lpstr>
      <vt:lpstr>PowerPoint Presentation</vt:lpstr>
      <vt:lpstr>In 1920 the instruments were moved from their original location to the current one at Belvedere Castle</vt:lpstr>
      <vt:lpstr>In 1920 the instruments were moved from their original location to the current one at Belvedere Castle</vt:lpstr>
      <vt:lpstr>Understanding how a dataset was produced should be “Step Zero” of any data analysis</vt:lpstr>
      <vt:lpstr>Understanding how a dataset was produced should be “Step Zero” of any data analysis</vt:lpstr>
      <vt:lpstr>Understanding how a dataset was produced should be “Step Zero” of any data analysis</vt:lpstr>
      <vt:lpstr>Even then, how much do you trust the values, especially the extreme ones?</vt:lpstr>
      <vt:lpstr>Another issue: “trace” snow and rainfall recordings</vt:lpstr>
      <vt:lpstr>All that said, let’s (finally) go ahead and plot the Central Park rainfall timeseries</vt:lpstr>
      <vt:lpstr>PowerPoint Presentation</vt:lpstr>
      <vt:lpstr>PowerPoint Presentation</vt:lpstr>
      <vt:lpstr>And now the same for the daily average temperature</vt:lpstr>
      <vt:lpstr>PowerPoint Presentation</vt:lpstr>
      <vt:lpstr>PowerPoint Presentation</vt:lpstr>
      <vt:lpstr>These plots definitely beat just printing out the values, but they’re still too much!</vt:lpstr>
      <vt:lpstr>Today:</vt:lpstr>
      <vt:lpstr>Daily rainfall dataset for India has been used to look at long term trends</vt:lpstr>
      <vt:lpstr>…but there are places where the data is clearly corrupted that people haven’t realized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Statistical Methods in the Earth &amp; Atmospheric Sciences</dc:title>
  <dc:creator>Spencer Alan Hill</dc:creator>
  <cp:lastModifiedBy>Spencer A Hill</cp:lastModifiedBy>
  <cp:revision>24</cp:revision>
  <dcterms:created xsi:type="dcterms:W3CDTF">2023-08-21T13:32:13Z</dcterms:created>
  <dcterms:modified xsi:type="dcterms:W3CDTF">2025-09-10T17:41:05Z</dcterms:modified>
</cp:coreProperties>
</file>